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7" r:id="rId4"/>
    <p:sldId id="284" r:id="rId5"/>
    <p:sldId id="285" r:id="rId6"/>
    <p:sldId id="306" r:id="rId7"/>
    <p:sldId id="286" r:id="rId8"/>
    <p:sldId id="287" r:id="rId9"/>
    <p:sldId id="302" r:id="rId10"/>
    <p:sldId id="288" r:id="rId11"/>
    <p:sldId id="303" r:id="rId12"/>
    <p:sldId id="289" r:id="rId13"/>
    <p:sldId id="290" r:id="rId14"/>
    <p:sldId id="291" r:id="rId15"/>
    <p:sldId id="300" r:id="rId16"/>
    <p:sldId id="292" r:id="rId17"/>
    <p:sldId id="294" r:id="rId18"/>
    <p:sldId id="296" r:id="rId19"/>
    <p:sldId id="301" r:id="rId20"/>
    <p:sldId id="297" r:id="rId21"/>
    <p:sldId id="298" r:id="rId22"/>
    <p:sldId id="304" r:id="rId23"/>
    <p:sldId id="305" r:id="rId24"/>
    <p:sldId id="299" r:id="rId25"/>
    <p:sldId id="269" r:id="rId26"/>
    <p:sldId id="271" r:id="rId27"/>
    <p:sldId id="279" r:id="rId28"/>
    <p:sldId id="282" r:id="rId29"/>
    <p:sldId id="281" r:id="rId30"/>
    <p:sldId id="283" r:id="rId31"/>
    <p:sldId id="277" r:id="rId32"/>
    <p:sldId id="307" r:id="rId33"/>
  </p:sldIdLst>
  <p:sldSz cx="9144000" cy="6858000" type="screen4x3"/>
  <p:notesSz cx="675163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  <a:srgbClr val="A50021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 autoAdjust="0"/>
    <p:restoredTop sz="80249" autoAdjust="0"/>
  </p:normalViewPr>
  <p:slideViewPr>
    <p:cSldViewPr>
      <p:cViewPr>
        <p:scale>
          <a:sx n="80" d="100"/>
          <a:sy n="80" d="100"/>
        </p:scale>
        <p:origin x="-756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57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4288" y="1"/>
            <a:ext cx="292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egular"/>
              </a:defRPr>
            </a:lvl1pPr>
          </a:lstStyle>
          <a:p>
            <a:pPr>
              <a:defRPr/>
            </a:pPr>
            <a:fld id="{AA6232BA-7E92-46B6-85C0-49D7CF2F4B87}" type="datetimeFigureOut">
              <a:rPr lang="sr-Latn-CS"/>
              <a:pPr>
                <a:defRPr/>
              </a:pPr>
              <a:t>13.6.2018.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364"/>
            <a:ext cx="29257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4288" y="9377364"/>
            <a:ext cx="292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egular"/>
              </a:defRPr>
            </a:lvl1pPr>
          </a:lstStyle>
          <a:p>
            <a:pPr>
              <a:defRPr/>
            </a:pPr>
            <a:fld id="{22C864E2-997E-40E9-9AA6-9C997882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5763" cy="49371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4288" y="1"/>
            <a:ext cx="2925762" cy="49371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4B03D7-8C75-41D0-A23B-22A85AE1230D}" type="datetimeFigureOut">
              <a:rPr lang="en-US"/>
              <a:pPr>
                <a:defRPr/>
              </a:pPr>
              <a:t>13.06.2018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6"/>
            <a:ext cx="5402262" cy="4443413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4"/>
            <a:ext cx="2925763" cy="493712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4288" y="9377364"/>
            <a:ext cx="2925762" cy="493712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68ECDA-CFF5-459E-9ACB-AEE4894A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coinlion.com/cryptocurrency-mining-hash-algorithm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over.ebay.com/rover/1/711-53200-19255-0/1?icep_ff3=9&amp;pub=5575177097&amp;toolid=10001&amp;campid=5338226175&amp;customid=&amp;icep_uq=AMD+Opteron+6272&amp;icep_sellerId=&amp;icep_ex_kw=&amp;icep_sortBy=12&amp;icep_catId=&amp;icep_minPrice=&amp;icep_maxPrice=&amp;ipn=psmain&amp;icep_vectorid=229466&amp;kwid=902099&amp;mtid=824&amp;kw=l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ver.ebay.com/rover/1/711-53200-19255-0/1?icep_ff3=9&amp;pub=5575177097&amp;toolid=10001&amp;campid=5338226175&amp;customid=&amp;icep_uq=AMD+Opteron+6272&amp;icep_sellerId=&amp;icep_ex_kw=&amp;icep_sortBy=12&amp;icep_catId=&amp;icep_minPrice=&amp;icep_maxPrice=&amp;ipn=psmain&amp;icep_vectorid=229466&amp;kwid=902099&amp;mtid=824&amp;kw=l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over.ebay.com/rover/1/711-53200-19255-0/1?icep_ff3=9&amp;pub=5575177097&amp;toolid=10001&amp;campid=5338226175&amp;customid=&amp;icep_uq=AMD+Opteron+6272&amp;icep_sellerId=&amp;icep_ex_kw=&amp;icep_sortBy=12&amp;icep_catId=&amp;icep_minPrice=&amp;icep_maxPrice=&amp;ipn=psmain&amp;icep_vectorid=229466&amp;kwid=902099&amp;mtid=824&amp;kw=l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ver.ebay.com/rover/1/711-53200-19255-0/1?icep_ff3=9&amp;pub=5575177097&amp;toolid=10001&amp;campid=5338226175&amp;customid=&amp;icep_uq=AMD+Opteron+6272&amp;icep_sellerId=&amp;icep_ex_kw=&amp;icep_sortBy=12&amp;icep_catId=&amp;icep_minPrice=&amp;icep_maxPrice=&amp;ipn=psmain&amp;icep_vectorid=229466&amp;kwid=902099&amp;mtid=824&amp;kw=l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0CD66-102A-40C8-A176-871825E58BC8}" type="slidenum">
              <a:rPr lang="en-US">
                <a:ea typeface="Arial Regular"/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smtClean="0"/>
              <a:t>Dva brata su iskopala 1.5 milion dolara zlata u jednoj godini: &lt;najuspešniji u kopanju bitcoina&gt;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smtClean="0"/>
              <a:t>Na početku zlatne groznice Kalifornija nije imala banku:Nema regulativa koje uređuju ovu oblast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smtClean="0"/>
              <a:t>Akteri su bili isključivo muškarci: U Srbiji se uglavnom ovim bave muskarci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smtClean="0"/>
              <a:t>U jednoj deceniji kao posledica je kreirana metropola Sna Francisko: U jednoj deceniji kreirana mocna kriptovaluta Bitcoin </a:t>
            </a:r>
          </a:p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http://www.bitcoinlion.com/cryptocurrency-mining-hash-algorithms/</a:t>
            </a:r>
            <a:r>
              <a:rPr lang="sr-Latn-R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hash algoritmi</a:t>
            </a:r>
          </a:p>
          <a:p>
            <a:endParaRPr lang="en-US" smtClean="0"/>
          </a:p>
          <a:p>
            <a:endParaRPr lang="en-US" smtClean="0"/>
          </a:p>
          <a:p>
            <a:r>
              <a:rPr lang="sr-Latn-RS" smtClean="0">
                <a:hlinkClick r:id="rId4"/>
              </a:rPr>
              <a:t>AMD Opteron 6272</a:t>
            </a:r>
            <a:r>
              <a:rPr lang="en-US" smtClean="0"/>
              <a:t> - </a:t>
            </a:r>
            <a:r>
              <a:rPr lang="sr-Latn-RS" smtClean="0"/>
              <a:t>415 H/s</a:t>
            </a:r>
            <a:r>
              <a:rPr lang="en-US" smtClean="0"/>
              <a:t> , jedna graficka</a:t>
            </a:r>
            <a:r>
              <a:rPr lang="en-US" baseline="0" smtClean="0"/>
              <a:t> kartica</a:t>
            </a:r>
          </a:p>
          <a:p>
            <a:endParaRPr lang="en-US" baseline="0"/>
          </a:p>
          <a:p>
            <a:r>
              <a:rPr lang="en-US" baseline="0" smtClean="0"/>
              <a:t>Slika Rudarke veke </a:t>
            </a:r>
            <a:r>
              <a:rPr lang="en-US" baseline="0" smtClean="0">
                <a:sym typeface="Wingdings" panose="05000000000000000000" pitchFamily="2" charset="2"/>
              </a:rPr>
              <a:t>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0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http://www.wikiwand.com/en/List_of_hash_functions</a:t>
            </a:r>
            <a:r>
              <a:rPr lang="sr-Cyrl-RS" smtClean="0"/>
              <a:t> </a:t>
            </a:r>
            <a:r>
              <a:rPr lang="sr-Cyrl-RS" baseline="0" smtClean="0"/>
              <a:t>   -   </a:t>
            </a:r>
            <a:r>
              <a:rPr lang="sr-Latn-RS" baseline="0" smtClean="0"/>
              <a:t>lista hash funkcija</a:t>
            </a:r>
            <a:endParaRPr lang="en-US" baseline="0" smtClean="0"/>
          </a:p>
          <a:p>
            <a:r>
              <a:rPr lang="sr-Latn-RS" smtClean="0"/>
              <a:t>http://www.bitcoinlion.com/cryptocurrency-mining-hash-algorithms/</a:t>
            </a:r>
          </a:p>
          <a:p>
            <a:endParaRPr lang="sr-Latn-RS" smtClean="0"/>
          </a:p>
          <a:p>
            <a:endParaRPr lang="sr-Latn-R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hlinkClick r:id="rId3"/>
              </a:rPr>
              <a:t>AMD Opteron 6272</a:t>
            </a:r>
            <a:r>
              <a:rPr lang="en-US" smtClean="0"/>
              <a:t> - </a:t>
            </a:r>
            <a:r>
              <a:rPr lang="sr-Latn-RS" smtClean="0"/>
              <a:t>415 H/s</a:t>
            </a:r>
            <a:r>
              <a:rPr lang="en-US" smtClean="0"/>
              <a:t> , jedna graficka</a:t>
            </a:r>
            <a:r>
              <a:rPr lang="en-US" baseline="0" smtClean="0"/>
              <a:t> kartica</a:t>
            </a: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https://medium.com/all-things-ledger/decoding-the-enigma-of-bitcoin-mining-f8b2697bc4e2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mtClean="0"/>
          </a:p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5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http://www.wikiwand.com/en/List_of_hash_functions</a:t>
            </a:r>
            <a:r>
              <a:rPr lang="sr-Cyrl-RS" smtClean="0"/>
              <a:t> </a:t>
            </a:r>
            <a:r>
              <a:rPr lang="sr-Cyrl-RS" baseline="0" smtClean="0"/>
              <a:t>   -   </a:t>
            </a:r>
            <a:r>
              <a:rPr lang="sr-Latn-RS" baseline="0" smtClean="0"/>
              <a:t>lista hash funkcija</a:t>
            </a:r>
            <a:endParaRPr lang="en-US" baseline="0" smtClean="0"/>
          </a:p>
          <a:p>
            <a:r>
              <a:rPr lang="sr-Latn-RS" smtClean="0"/>
              <a:t>http://www.bitcoinlion.com/cryptocurrency-mining-hash-algorithms/</a:t>
            </a:r>
          </a:p>
          <a:p>
            <a:endParaRPr lang="sr-Latn-RS" smtClean="0"/>
          </a:p>
          <a:p>
            <a:endParaRPr lang="sr-Latn-R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hlinkClick r:id="rId3"/>
              </a:rPr>
              <a:t>AMD Opteron 6272</a:t>
            </a:r>
            <a:r>
              <a:rPr lang="en-US" smtClean="0"/>
              <a:t> - </a:t>
            </a:r>
            <a:r>
              <a:rPr lang="sr-Latn-RS" smtClean="0"/>
              <a:t>415 H/s</a:t>
            </a:r>
            <a:r>
              <a:rPr lang="en-US" smtClean="0"/>
              <a:t> , jedna graficka</a:t>
            </a:r>
            <a:r>
              <a:rPr lang="en-US" baseline="0" smtClean="0"/>
              <a:t> kartica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baseline="0" smtClean="0"/>
              <a:t>https://bitcoinwisdom.com/bitcoin/difficulty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mtClean="0"/>
          </a:p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http://www.wikiwand.com/en/List_of_hash_functions</a:t>
            </a:r>
            <a:r>
              <a:rPr lang="sr-Cyrl-RS" smtClean="0"/>
              <a:t> </a:t>
            </a:r>
            <a:r>
              <a:rPr lang="sr-Cyrl-RS" baseline="0" smtClean="0"/>
              <a:t>   -   </a:t>
            </a:r>
            <a:r>
              <a:rPr lang="sr-Latn-RS" baseline="0" smtClean="0"/>
              <a:t>lista hash funkcija</a:t>
            </a:r>
            <a:endParaRPr lang="en-US" baseline="0" smtClean="0"/>
          </a:p>
          <a:p>
            <a:r>
              <a:rPr lang="sr-Latn-RS" smtClean="0"/>
              <a:t>http://www.bitcoinlion.com/cryptocurrency-mining-hash-algorithms/</a:t>
            </a:r>
          </a:p>
          <a:p>
            <a:endParaRPr lang="sr-Latn-RS" smtClean="0"/>
          </a:p>
          <a:p>
            <a:endParaRPr lang="sr-Latn-R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mtClean="0">
                <a:hlinkClick r:id="rId3"/>
              </a:rPr>
              <a:t>AMD Opteron 6272</a:t>
            </a:r>
            <a:r>
              <a:rPr lang="en-US" smtClean="0"/>
              <a:t> - </a:t>
            </a:r>
            <a:r>
              <a:rPr lang="sr-Latn-RS" smtClean="0"/>
              <a:t>415 H/s</a:t>
            </a:r>
            <a:r>
              <a:rPr lang="en-US" smtClean="0"/>
              <a:t> , jedna graficka</a:t>
            </a:r>
            <a:r>
              <a:rPr lang="en-US" baseline="0" smtClean="0"/>
              <a:t> kartica</a:t>
            </a: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Latn-RS" smtClean="0"/>
          </a:p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5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7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https://www.coinspeaker.com/2018/04/10/cryptocurrency-market-analysis-april-2-8-2018/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68ECDA-CFF5-459E-9ACB-AEE4894AA4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338694" y="511083"/>
            <a:ext cx="2387600" cy="355600"/>
          </a:xfrm>
        </p:spPr>
        <p:txBody>
          <a:bodyPr/>
          <a:lstStyle>
            <a:lvl1pPr marL="0" marR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6338694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63DD28-DF6E-468B-9208-23A95598F9E4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888E0-85DF-44EB-BF91-013EDB1F5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3032"/>
            <a:ext cx="8386762" cy="297656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4763496"/>
            <a:ext cx="8391525" cy="1302390"/>
          </a:xfrm>
        </p:spPr>
        <p:txBody>
          <a:bodyPr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396422" indent="-187762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396422" indent="-187762">
              <a:buClr>
                <a:schemeClr val="tx1"/>
              </a:buClr>
              <a:buFont typeface="Lucida Grande"/>
              <a:buChar char="-"/>
              <a:defRPr sz="1000"/>
            </a:lvl3pPr>
            <a:lvl4pPr marL="396422" indent="-187762">
              <a:defRPr sz="1000"/>
            </a:lvl4pPr>
            <a:lvl5pPr marL="396422" indent="-187762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20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5C0F1D-0A11-47E5-AEA9-4D6A402B003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1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B91906-744A-4CEF-98CA-A415B3DAA92A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2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582" y="1699121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924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582" y="1699121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924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2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0A1E82-950E-4BF6-A00F-D03FBB7F388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BFDDE-8E68-4386-9CD4-43205785F6FA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2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ccia destra 1"/>
          <p:cNvSpPr/>
          <p:nvPr userDrawn="1"/>
        </p:nvSpPr>
        <p:spPr>
          <a:xfrm flipV="1">
            <a:off x="347663" y="3727450"/>
            <a:ext cx="8391525" cy="236538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6" name="Connettore 1 9"/>
          <p:cNvCxnSpPr/>
          <p:nvPr userDrawn="1"/>
        </p:nvCxnSpPr>
        <p:spPr>
          <a:xfrm>
            <a:off x="3476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1"/>
          <p:cNvCxnSpPr/>
          <p:nvPr userDrawn="1"/>
        </p:nvCxnSpPr>
        <p:spPr>
          <a:xfrm flipV="1">
            <a:off x="10477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1"/>
          <p:cNvCxnSpPr/>
          <p:nvPr userDrawn="1"/>
        </p:nvCxnSpPr>
        <p:spPr>
          <a:xfrm>
            <a:off x="1169988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2"/>
          <p:cNvCxnSpPr/>
          <p:nvPr userDrawn="1"/>
        </p:nvCxnSpPr>
        <p:spPr>
          <a:xfrm flipV="1">
            <a:off x="18700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4"/>
          <p:cNvCxnSpPr/>
          <p:nvPr userDrawn="1"/>
        </p:nvCxnSpPr>
        <p:spPr>
          <a:xfrm>
            <a:off x="19605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5"/>
          <p:cNvCxnSpPr/>
          <p:nvPr userDrawn="1"/>
        </p:nvCxnSpPr>
        <p:spPr>
          <a:xfrm flipV="1">
            <a:off x="26606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0"/>
          <p:cNvCxnSpPr/>
          <p:nvPr userDrawn="1"/>
        </p:nvCxnSpPr>
        <p:spPr>
          <a:xfrm>
            <a:off x="2794000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1"/>
          <p:cNvCxnSpPr/>
          <p:nvPr userDrawn="1"/>
        </p:nvCxnSpPr>
        <p:spPr>
          <a:xfrm flipV="1">
            <a:off x="34956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3"/>
          <p:cNvCxnSpPr/>
          <p:nvPr userDrawn="1"/>
        </p:nvCxnSpPr>
        <p:spPr>
          <a:xfrm>
            <a:off x="3575050" y="3171825"/>
            <a:ext cx="13763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44"/>
          <p:cNvCxnSpPr/>
          <p:nvPr userDrawn="1"/>
        </p:nvCxnSpPr>
        <p:spPr>
          <a:xfrm flipV="1">
            <a:off x="4275138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46"/>
          <p:cNvCxnSpPr/>
          <p:nvPr userDrawn="1"/>
        </p:nvCxnSpPr>
        <p:spPr>
          <a:xfrm>
            <a:off x="4418013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47"/>
          <p:cNvCxnSpPr/>
          <p:nvPr userDrawn="1"/>
        </p:nvCxnSpPr>
        <p:spPr>
          <a:xfrm flipV="1">
            <a:off x="5119688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9"/>
          <p:cNvCxnSpPr/>
          <p:nvPr userDrawn="1"/>
        </p:nvCxnSpPr>
        <p:spPr>
          <a:xfrm>
            <a:off x="6027738" y="4510088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0"/>
          <p:cNvCxnSpPr/>
          <p:nvPr userDrawn="1"/>
        </p:nvCxnSpPr>
        <p:spPr>
          <a:xfrm flipV="1">
            <a:off x="672782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52"/>
          <p:cNvCxnSpPr/>
          <p:nvPr userDrawn="1"/>
        </p:nvCxnSpPr>
        <p:spPr>
          <a:xfrm>
            <a:off x="52117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3"/>
          <p:cNvCxnSpPr/>
          <p:nvPr userDrawn="1"/>
        </p:nvCxnSpPr>
        <p:spPr>
          <a:xfrm flipV="1">
            <a:off x="59118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55"/>
          <p:cNvCxnSpPr/>
          <p:nvPr userDrawn="1"/>
        </p:nvCxnSpPr>
        <p:spPr>
          <a:xfrm>
            <a:off x="6819900" y="3171825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56"/>
          <p:cNvCxnSpPr/>
          <p:nvPr userDrawn="1"/>
        </p:nvCxnSpPr>
        <p:spPr>
          <a:xfrm flipV="1">
            <a:off x="7521575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693163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1516306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2306148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3140364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392107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Segnaposto testo 3"/>
          <p:cNvSpPr>
            <a:spLocks noGrp="1"/>
          </p:cNvSpPr>
          <p:nvPr>
            <p:ph type="body" sz="quarter" idx="19"/>
          </p:nvPr>
        </p:nvSpPr>
        <p:spPr>
          <a:xfrm>
            <a:off x="4764429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3"/>
          <p:cNvSpPr>
            <a:spLocks noGrp="1"/>
          </p:cNvSpPr>
          <p:nvPr>
            <p:ph type="body" sz="quarter" idx="20"/>
          </p:nvPr>
        </p:nvSpPr>
        <p:spPr>
          <a:xfrm>
            <a:off x="6373091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555771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0" name="Segnaposto numero diapositiva 5"/>
          <p:cNvSpPr>
            <a:spLocks noGrp="1"/>
          </p:cNvSpPr>
          <p:nvPr>
            <p:ph type="sldNum" sz="quarter" idx="3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59DD59-E8C1-4F7C-B83F-27C0D46ECFD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51" name="Segnaposto data 3"/>
          <p:cNvSpPr>
            <a:spLocks noGrp="1"/>
          </p:cNvSpPr>
          <p:nvPr>
            <p:ph type="dt" sz="half" idx="3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91F8B2-B3C7-4DAB-BFB4-366811E4174B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53" name="Segnaposto piè di pagina 4"/>
          <p:cNvSpPr>
            <a:spLocks noGrp="1"/>
          </p:cNvSpPr>
          <p:nvPr>
            <p:ph type="ftr" sz="quarter" idx="35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B57E28-DC7A-422C-96A7-BFC8AFDB423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890F5-BD3A-47A2-B8F2-094998477760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965" y="1682754"/>
            <a:ext cx="4132303" cy="4378325"/>
          </a:xfrm>
        </p:spPr>
        <p:txBody>
          <a:bodyPr tIns="45206"/>
          <a:lstStyle>
            <a:lvl1pPr>
              <a:lnSpc>
                <a:spcPts val="2599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582" y="1682754"/>
            <a:ext cx="4132303" cy="4378325"/>
          </a:xfrm>
        </p:spPr>
        <p:txBody>
          <a:bodyPr tIns="48684"/>
          <a:lstStyle>
            <a:lvl1pPr>
              <a:lnSpc>
                <a:spcPts val="3799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7171FC-B1A2-422D-9889-702E971ACFF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748416-0CBE-4133-A307-680C1BAF10EC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8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numero diapositiva 5"/>
          <p:cNvSpPr>
            <a:spLocks noGrp="1"/>
          </p:cNvSpPr>
          <p:nvPr>
            <p:ph type="sldNum" sz="quarter" idx="5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E18FE9-925E-46EE-B55A-B8B7D7D491B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1" name="Segnaposto data 3"/>
          <p:cNvSpPr>
            <a:spLocks noGrp="1"/>
          </p:cNvSpPr>
          <p:nvPr>
            <p:ph type="dt" sz="half" idx="5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327AE-D782-455A-8B16-63616C13950F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62" name="Segnaposto piè di pagina 4"/>
          <p:cNvSpPr>
            <a:spLocks noGrp="1"/>
          </p:cNvSpPr>
          <p:nvPr>
            <p:ph type="ftr" sz="quarter" idx="57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/>
          <p:nvPr userDrawn="1"/>
        </p:nvSpPr>
        <p:spPr>
          <a:xfrm>
            <a:off x="357188" y="715963"/>
            <a:ext cx="2614612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1" name="Immagin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358145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358144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358106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358144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358106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358106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358106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358106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358106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358144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4613301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4613300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4613262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4613300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4613262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4613262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4613262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4613262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4613262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4613300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397699-3E71-44A3-8226-D762A3076DA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34" name="Segnaposto data 3"/>
          <p:cNvSpPr>
            <a:spLocks noGrp="1"/>
          </p:cNvSpPr>
          <p:nvPr>
            <p:ph type="dt" sz="half" idx="72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3987F4-376C-4AB8-9536-C8AF86DF2AC8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35" name="Segnaposto piè di pagina 4"/>
          <p:cNvSpPr>
            <a:spLocks noGrp="1"/>
          </p:cNvSpPr>
          <p:nvPr>
            <p:ph type="ftr" sz="quarter" idx="73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2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582" y="1682754"/>
            <a:ext cx="4125913" cy="437832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4648200" y="1682750"/>
            <a:ext cx="3976334" cy="1525588"/>
          </a:xfrm>
        </p:spPr>
        <p:txBody>
          <a:bodyPr spcCol="139071"/>
          <a:lstStyle>
            <a:lvl1pPr>
              <a:lnSpc>
                <a:spcPts val="6295"/>
              </a:lnSpc>
              <a:spcAft>
                <a:spcPts val="1799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4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6D24B7-1D1B-4CCB-86BF-A52DFD989C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0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7330D1-AFA6-4588-AC6D-2AEA1B69B6AA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1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10"/>
          <p:cNvSpPr txBox="1"/>
          <p:nvPr userDrawn="1"/>
        </p:nvSpPr>
        <p:spPr>
          <a:xfrm>
            <a:off x="347663" y="3032125"/>
            <a:ext cx="8399462" cy="5064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415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CasellaDiTesto 16"/>
          <p:cNvSpPr txBox="1"/>
          <p:nvPr userDrawn="1"/>
        </p:nvSpPr>
        <p:spPr>
          <a:xfrm>
            <a:off x="347663" y="4645025"/>
            <a:ext cx="4579937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415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Contacts</a:t>
            </a:r>
            <a:r>
              <a:rPr lang="it-IT" sz="10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11" name="Picture 3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4853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1048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4264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08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347582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47582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47582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47582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47582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6E5ABE-8099-4969-BA4D-F738BD8C3CA9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D58EB-E888-4E0E-94C3-862D3772AB8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18A708-A422-44CC-9D5A-6EFAF6AB2B24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8BF640-CC8E-494E-B3EA-5CA4B2D4B2F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8BDB72-BE3E-45AB-8337-88E51AE2EC0F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9" y="1224439"/>
            <a:ext cx="8382000" cy="4861256"/>
          </a:xfrm>
        </p:spPr>
        <p:txBody>
          <a:bodyPr numCol="2" spcCol="208618">
            <a:noAutofit/>
          </a:bodyPr>
          <a:lstStyle>
            <a:lvl1pPr marL="165622" indent="-16562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2155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0933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ECC16E-83F3-49CE-AA5D-C505240F40B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E8C91D-4D5E-4CFD-AF8A-BCDB92A7090F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7" y="1682754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117504-137F-4284-A845-22709083295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19CEE5-3C0A-4166-AA05-6EA6C4CF6328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numCol="2" spcCol="17386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D05F5F-367A-473C-925F-07C82456B84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B413EC-F751-4752-BA77-E6431CE5F20D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73862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73862">
              <a:buFont typeface="Arial"/>
              <a:buChar char="•"/>
              <a:defRPr sz="1000"/>
            </a:lvl3pPr>
            <a:lvl4pPr marL="0" indent="-173862">
              <a:defRPr sz="1000"/>
            </a:lvl4pPr>
            <a:lvl5pPr marL="0" indent="-173862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A2E09D-7090-45E2-B049-8030698B59D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142D2-06DA-45D4-B414-AE6DF06B7D3A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347663" y="4759325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7" y="4758685"/>
            <a:ext cx="8391525" cy="1302390"/>
          </a:xfrm>
        </p:spPr>
        <p:txBody>
          <a:bodyPr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7" y="1683032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2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6B6F7E-CFA6-43B5-8FC4-E0C7B46060D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08BB63-9F7D-4702-BFFD-FA85C5D96408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 userDrawn="1"/>
        </p:nvSpPr>
        <p:spPr>
          <a:xfrm>
            <a:off x="347663" y="1682750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7" y="1682750"/>
            <a:ext cx="8391525" cy="1302390"/>
          </a:xfrm>
        </p:spPr>
        <p:txBody>
          <a:bodyPr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7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5A9BD6-660F-4262-A721-78202DE1BC1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224D5F-C509-4BC6-B744-6C952BD2B690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5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945" y="1682754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557" y="1682754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480A5C-1513-498B-94DF-C76CC9FBC2A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9"/>
          </p:nvPr>
        </p:nvSpPr>
        <p:spPr>
          <a:xfrm>
            <a:off x="3679825" y="6459538"/>
            <a:ext cx="800100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51B933-00FF-4D7D-9F95-B00B031EDBFF}" type="datetime4">
              <a:rPr lang="it-IT"/>
              <a:pPr>
                <a:defRPr/>
              </a:pPr>
              <a:t>13 giugno 2018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0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0" y="6356350"/>
            <a:ext cx="1320800" cy="365125"/>
          </a:xfrm>
          <a:prstGeom prst="rect">
            <a:avLst/>
          </a:prstGeom>
        </p:spPr>
        <p:txBody>
          <a:bodyPr vert="horz" wrap="square" lIns="88325" tIns="44148" rIns="88325" bIns="4414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pPr>
              <a:defRPr/>
            </a:pPr>
            <a:fld id="{89AD46C3-4861-41DC-A385-089D1AE3A6D1}" type="datetime4">
              <a:rPr lang="it-IT"/>
              <a:pPr>
                <a:defRPr/>
              </a:pPr>
              <a:t>13 giugno 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113" y="6356350"/>
            <a:ext cx="420687" cy="365125"/>
          </a:xfrm>
          <a:prstGeom prst="rect">
            <a:avLst/>
          </a:prstGeom>
        </p:spPr>
        <p:txBody>
          <a:bodyPr vert="horz" wrap="square" lIns="88325" tIns="44148" rIns="88325" bIns="4414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pPr>
              <a:defRPr/>
            </a:pPr>
            <a:fld id="{A1E6CED1-90FE-4A6A-994A-C7FDB72275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object 3"/>
          <p:cNvSpPr txBox="1"/>
          <p:nvPr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Generali Osiguranje Srbija</a:t>
            </a:r>
            <a:endParaRPr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513" y="6459538"/>
            <a:ext cx="1122362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Beograd</a:t>
            </a:r>
            <a:endParaRPr lang="it-IT"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/>
          <a:ea typeface="+mj-ea"/>
          <a:cs typeface="Arial Italic" pitchFamily="34" charset="0"/>
        </a:defRPr>
      </a:lvl1pPr>
      <a:lvl2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2pPr>
      <a:lvl3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3pPr>
      <a:lvl4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4pPr>
      <a:lvl5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5pPr>
      <a:lvl6pPr marL="4572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6pPr>
      <a:lvl7pPr marL="9144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7pPr>
      <a:lvl8pPr marL="13716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8pPr>
      <a:lvl9pPr marL="18288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9pPr>
    </p:titleStyle>
    <p:bodyStyle>
      <a:lvl1pPr marL="342900" indent="-342900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347663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520700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708025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879475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2428735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316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91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9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82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77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75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351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524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11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70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323850" y="4724400"/>
            <a:ext cx="8569325" cy="9350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sz="1800" err="1" smtClean="0">
                <a:solidFill>
                  <a:srgbClr val="9B0012"/>
                </a:solidFill>
                <a:latin typeface="Arial" charset="0"/>
              </a:rPr>
              <a:t>Branko</a:t>
            </a:r>
            <a:r>
              <a:rPr lang="en-US" sz="1800" smtClean="0">
                <a:solidFill>
                  <a:srgbClr val="9B0012"/>
                </a:solidFill>
                <a:latin typeface="Arial" charset="0"/>
              </a:rPr>
              <a:t> Pavlović</a:t>
            </a:r>
            <a:r>
              <a:rPr lang="sr-Latn-RS" sz="1800" smtClean="0">
                <a:solidFill>
                  <a:srgbClr val="9B0012"/>
                </a:solidFill>
                <a:latin typeface="Arial" charset="0"/>
              </a:rPr>
              <a:t/>
            </a:r>
            <a:br>
              <a:rPr lang="sr-Latn-RS" sz="1800" smtClean="0">
                <a:solidFill>
                  <a:srgbClr val="9B0012"/>
                </a:solidFill>
                <a:latin typeface="Arial" charset="0"/>
              </a:rPr>
            </a:br>
            <a:r>
              <a:rPr lang="sr-Latn-RS" sz="1800" smtClean="0">
                <a:solidFill>
                  <a:srgbClr val="9B0012"/>
                </a:solidFill>
                <a:latin typeface="Arial" charset="0"/>
              </a:rPr>
              <a:t>Vesna Minić Pavlović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9B0012"/>
                </a:solidFill>
                <a:latin typeface="Arial" charset="0"/>
              </a:rPr>
            </a:br>
            <a:r>
              <a:rPr lang="sr-Latn-RS" sz="1800" dirty="0" smtClean="0">
                <a:solidFill>
                  <a:srgbClr val="9B0012"/>
                </a:solidFill>
                <a:latin typeface="Arial" charset="0"/>
              </a:rPr>
              <a:t>Vodice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>, </a:t>
            </a:r>
            <a:r>
              <a:rPr lang="sr-Latn-RS" sz="1800" dirty="0" smtClean="0">
                <a:solidFill>
                  <a:srgbClr val="9B0012"/>
                </a:solidFill>
                <a:latin typeface="Arial" charset="0"/>
              </a:rPr>
              <a:t>14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>.</a:t>
            </a:r>
            <a:r>
              <a:rPr lang="sr-Latn-RS" sz="1800" dirty="0" smtClean="0">
                <a:solidFill>
                  <a:srgbClr val="9B0012"/>
                </a:solidFill>
                <a:latin typeface="Arial" charset="0"/>
              </a:rPr>
              <a:t>6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>.2018</a:t>
            </a:r>
            <a:r>
              <a:rPr lang="sr-Latn-RS" sz="1800" dirty="0" smtClean="0">
                <a:solidFill>
                  <a:srgbClr val="9B0012"/>
                </a:solidFill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68775-115C-49CD-AA3F-85C3A917D9D2}" type="slidenum">
              <a:rPr lang="it-IT">
                <a:solidFill>
                  <a:srgbClr val="7F7F7F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solidFill>
                <a:srgbClr val="7F7F7F"/>
              </a:solidFill>
              <a:cs typeface="Arial Regular"/>
            </a:endParaRPr>
          </a:p>
        </p:txBody>
      </p:sp>
      <p:sp>
        <p:nvSpPr>
          <p:cNvPr id="23555" name="Title 1"/>
          <p:cNvSpPr>
            <a:spLocks/>
          </p:cNvSpPr>
          <p:nvPr/>
        </p:nvSpPr>
        <p:spPr bwMode="auto">
          <a:xfrm>
            <a:off x="395288" y="1555825"/>
            <a:ext cx="8569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sr-Latn-CS" sz="2800" dirty="0" smtClean="0">
                <a:solidFill>
                  <a:srgbClr val="A50021"/>
                </a:solidFill>
              </a:rPr>
              <a:t>Nove </a:t>
            </a:r>
            <a:r>
              <a:rPr lang="sr-Latn-CS" sz="2800" dirty="0">
                <a:solidFill>
                  <a:srgbClr val="A50021"/>
                </a:solidFill>
              </a:rPr>
              <a:t>tendencije Blockchain tehnologije u osiguranju, </a:t>
            </a:r>
            <a:r>
              <a:rPr lang="sr-Latn-CS" sz="2800" dirty="0" smtClean="0">
                <a:solidFill>
                  <a:srgbClr val="A50021"/>
                </a:solidFill>
              </a:rPr>
              <a:t>sa </a:t>
            </a:r>
            <a:r>
              <a:rPr lang="sr-Latn-CS" sz="2800" dirty="0">
                <a:solidFill>
                  <a:srgbClr val="A50021"/>
                </a:solidFill>
              </a:rPr>
              <a:t>potencijalom većim od </a:t>
            </a:r>
            <a:r>
              <a:rPr lang="sr-Latn-CS" sz="2800" dirty="0" err="1">
                <a:solidFill>
                  <a:srgbClr val="A50021"/>
                </a:solidFill>
              </a:rPr>
              <a:t>rudarenja</a:t>
            </a:r>
            <a:r>
              <a:rPr lang="sr-Latn-CS" sz="2800" dirty="0">
                <a:solidFill>
                  <a:srgbClr val="A50021"/>
                </a:solidFill>
              </a:rPr>
              <a:t> </a:t>
            </a:r>
            <a:r>
              <a:rPr lang="sr-Latn-CS" sz="2800" dirty="0" err="1">
                <a:solidFill>
                  <a:srgbClr val="A50021"/>
                </a:solidFill>
              </a:rPr>
              <a:t>bitcoina</a:t>
            </a:r>
            <a:endParaRPr lang="en-US" sz="2800" dirty="0">
              <a:solidFill>
                <a:srgbClr val="A50021"/>
              </a:solidFill>
            </a:endParaRPr>
          </a:p>
          <a:p>
            <a:pPr algn="ctr" defTabSz="441325">
              <a:lnSpc>
                <a:spcPts val="3500"/>
              </a:lnSpc>
            </a:pPr>
            <a:r>
              <a:rPr lang="en-US" sz="2800" b="1" dirty="0" smtClean="0">
                <a:solidFill>
                  <a:srgbClr val="A50021"/>
                </a:solidFill>
                <a:cs typeface="Arial Italic" pitchFamily="34" charset="0"/>
              </a:rPr>
              <a:t/>
            </a:r>
            <a:br>
              <a:rPr lang="en-US" sz="2800" b="1" dirty="0" smtClean="0">
                <a:solidFill>
                  <a:srgbClr val="A50021"/>
                </a:solidFill>
                <a:cs typeface="Arial Italic" pitchFamily="34" charset="0"/>
              </a:rPr>
            </a:br>
            <a:r>
              <a:rPr lang="en-US" sz="2800" b="1" dirty="0" smtClean="0">
                <a:solidFill>
                  <a:srgbClr val="A50021"/>
                </a:solidFill>
                <a:cs typeface="Arial Italic" pitchFamily="34" charset="0"/>
              </a:rPr>
              <a:t/>
            </a:r>
            <a:br>
              <a:rPr lang="en-US" sz="2800" b="1" dirty="0" smtClean="0">
                <a:solidFill>
                  <a:srgbClr val="A50021"/>
                </a:solidFill>
                <a:cs typeface="Arial Italic" pitchFamily="34" charset="0"/>
              </a:rPr>
            </a:br>
            <a:endParaRPr lang="en-US" sz="2800" b="1" dirty="0">
              <a:solidFill>
                <a:srgbClr val="A50021"/>
              </a:solidFill>
              <a:cs typeface="Arial Italic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316913" y="6237288"/>
            <a:ext cx="50323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03106"/>
            <a:ext cx="4769551" cy="444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9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smtClean="0">
                <a:solidFill>
                  <a:schemeClr val="tx1"/>
                </a:solidFill>
                <a:latin typeface="+mj-lt"/>
              </a:rPr>
              <a:t>Bitna osobina otvorene blockchain</a:t>
            </a:r>
            <a:r>
              <a:rPr lang="sr-Cyrl-RS" sz="1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r-Latn-RS" sz="160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1600" smtClean="0">
                <a:solidFill>
                  <a:schemeClr val="tx1"/>
                </a:solidFill>
                <a:latin typeface="+mj-lt"/>
              </a:rPr>
              <a:t>re</a:t>
            </a:r>
            <a:r>
              <a:rPr lang="sr-Latn-RS" sz="1600" smtClean="0">
                <a:solidFill>
                  <a:schemeClr val="tx1"/>
                </a:solidFill>
                <a:latin typeface="+mj-lt"/>
              </a:rPr>
              <a:t>že je</a:t>
            </a:r>
            <a:r>
              <a:rPr lang="en-US" sz="1600" smtClean="0">
                <a:solidFill>
                  <a:schemeClr val="tx1"/>
                </a:solidFill>
                <a:latin typeface="+mj-lt"/>
              </a:rPr>
              <a:t> H</a:t>
            </a:r>
            <a:r>
              <a:rPr lang="sr-Latn-RS" sz="1600" smtClean="0">
                <a:solidFill>
                  <a:schemeClr val="tx1"/>
                </a:solidFill>
                <a:latin typeface="+mj-lt"/>
              </a:rPr>
              <a:t>ash algoritam za validaciju transakcija</a:t>
            </a:r>
          </a:p>
          <a:p>
            <a:pPr marL="784482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SHA</a:t>
            </a:r>
            <a:r>
              <a:rPr lang="sr-Cyrl-RS" sz="1600">
                <a:solidFill>
                  <a:schemeClr val="tx1"/>
                </a:solidFill>
                <a:latin typeface="Arial" charset="0"/>
                <a:ea typeface="Arial Regular"/>
              </a:rPr>
              <a:t>-256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 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-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Bitcoin (BTC)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, </a:t>
            </a:r>
          </a:p>
          <a:p>
            <a:pPr marL="784482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Scrypt  -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Litecoin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 (LTC),</a:t>
            </a:r>
          </a:p>
          <a:p>
            <a:pPr marL="784482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X11 -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Dash (DASH)</a:t>
            </a:r>
            <a:endParaRPr lang="en-U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784482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Cryptonight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 -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Monero (XMR)</a:t>
            </a:r>
            <a:endParaRPr lang="en-U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784482" lvl="1" indent="-3429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Ethash</a:t>
            </a:r>
            <a:r>
              <a:rPr lang="en-US" sz="1600">
                <a:solidFill>
                  <a:schemeClr val="tx1"/>
                </a:solidFill>
                <a:latin typeface="Arial" charset="0"/>
                <a:ea typeface="Arial Regular"/>
              </a:rPr>
              <a:t> -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Ethereum (ETH)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smtClean="0">
                <a:solidFill>
                  <a:schemeClr val="tx1"/>
                </a:solidFill>
                <a:latin typeface="+mj-lt"/>
              </a:rPr>
              <a:t>Difficulty je broj poku</a:t>
            </a:r>
            <a:r>
              <a:rPr lang="sr-Latn-RS" sz="1600" smtClean="0">
                <a:solidFill>
                  <a:schemeClr val="tx1"/>
                </a:solidFill>
                <a:latin typeface="+mj-lt"/>
              </a:rPr>
              <a:t>šaja koje je potrebno napraviti da bi se zadovoljio kriterijum zadate strukture hash vrednosti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R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1. KORAK – IZBOR VALUTE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8" name="Picture 2" descr="D:\Dokumentacija\Block_chain\Difficul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603878" cy="24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5741" y="5671575"/>
            <a:ext cx="37092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2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17-19 vodećih nula!</a:t>
            </a:r>
            <a:endParaRPr lang="en-US" sz="2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9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smtClean="0">
                <a:solidFill>
                  <a:schemeClr val="tx1"/>
                </a:solidFill>
                <a:latin typeface="+mj-lt"/>
              </a:rPr>
              <a:t>Benchmarking tool - Miner</a:t>
            </a:r>
            <a:r>
              <a:rPr lang="sr-Latn-RS" sz="1600" smtClean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1600" smtClean="0">
                <a:solidFill>
                  <a:schemeClr val="tx1"/>
                </a:solidFill>
                <a:latin typeface="+mj-lt"/>
              </a:rPr>
              <a:t>ate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R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9624" t="25113" r="19305" b="19793"/>
          <a:stretch/>
        </p:blipFill>
        <p:spPr bwMode="auto">
          <a:xfrm>
            <a:off x="652034" y="1652071"/>
            <a:ext cx="7861965" cy="4153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D:\Dokumentacija\Block_chain\crypto-1oz-monero-ob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03244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1. KORAK – IZBOR VALUTE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5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2. KORAK - OPREMA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9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800">
                <a:solidFill>
                  <a:schemeClr val="tx1"/>
                </a:solidFill>
              </a:rPr>
              <a:t>Napraviti detaljnu analizu isplativnosti kada se kreće u nabavku opreme (</a:t>
            </a:r>
            <a:r>
              <a:rPr lang="sr-Latn-RS" sz="1800" smtClean="0">
                <a:solidFill>
                  <a:schemeClr val="tx1"/>
                </a:solidFill>
              </a:rPr>
              <a:t>ROI)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800" smtClean="0">
                <a:solidFill>
                  <a:schemeClr val="tx1"/>
                </a:solidFill>
              </a:rPr>
              <a:t>Postoje </a:t>
            </a:r>
            <a:r>
              <a:rPr lang="sr-Latn-RS" sz="1800">
                <a:solidFill>
                  <a:schemeClr val="tx1"/>
                </a:solidFill>
              </a:rPr>
              <a:t>kalkulatori za obračun isplativosti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800" smtClean="0">
                <a:solidFill>
                  <a:schemeClr val="tx1"/>
                </a:solidFill>
              </a:rPr>
              <a:t>Moguće </a:t>
            </a:r>
            <a:r>
              <a:rPr lang="sr-Latn-RS" sz="1800">
                <a:solidFill>
                  <a:schemeClr val="tx1"/>
                </a:solidFill>
              </a:rPr>
              <a:t>je kupiti gotovu konfiguraciju (rig) ili sam sklopiti mašinu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800" smtClean="0">
                <a:solidFill>
                  <a:schemeClr val="tx1"/>
                </a:solidFill>
              </a:rPr>
              <a:t>Ključn</a:t>
            </a:r>
            <a:r>
              <a:rPr lang="en-US" sz="1800" smtClean="0">
                <a:solidFill>
                  <a:schemeClr val="tx1"/>
                </a:solidFill>
              </a:rPr>
              <a:t>e</a:t>
            </a:r>
            <a:r>
              <a:rPr lang="sr-Latn-RS" sz="1800" smtClean="0">
                <a:solidFill>
                  <a:schemeClr val="tx1"/>
                </a:solidFill>
              </a:rPr>
              <a:t> osobin</a:t>
            </a:r>
            <a:r>
              <a:rPr lang="en-US" sz="1800" smtClean="0">
                <a:solidFill>
                  <a:schemeClr val="tx1"/>
                </a:solidFill>
              </a:rPr>
              <a:t>e</a:t>
            </a:r>
            <a:r>
              <a:rPr lang="sr-Latn-RS" sz="1800" smtClean="0">
                <a:solidFill>
                  <a:schemeClr val="tx1"/>
                </a:solidFill>
              </a:rPr>
              <a:t> </a:t>
            </a:r>
            <a:r>
              <a:rPr lang="sr-Latn-RS" sz="1800">
                <a:solidFill>
                  <a:schemeClr val="tx1"/>
                </a:solidFill>
              </a:rPr>
              <a:t>opreme </a:t>
            </a:r>
            <a:r>
              <a:rPr lang="en-US" sz="1800" smtClean="0">
                <a:solidFill>
                  <a:schemeClr val="tx1"/>
                </a:solidFill>
              </a:rPr>
              <a:t>su:</a:t>
            </a: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 smtClean="0">
                <a:solidFill>
                  <a:schemeClr val="tx1"/>
                </a:solidFill>
              </a:rPr>
              <a:t>sposobnost </a:t>
            </a:r>
            <a:r>
              <a:rPr lang="sr-Latn-RS" sz="1600">
                <a:solidFill>
                  <a:schemeClr val="tx1"/>
                </a:solidFill>
              </a:rPr>
              <a:t>heširanja – HashRate (H/sec</a:t>
            </a:r>
            <a:r>
              <a:rPr lang="sr-Latn-RS" sz="1600" smtClean="0">
                <a:solidFill>
                  <a:schemeClr val="tx1"/>
                </a:solidFill>
              </a:rPr>
              <a:t>)</a:t>
            </a:r>
            <a:endParaRPr lang="en-US" sz="1600" smtClean="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p</a:t>
            </a:r>
            <a:r>
              <a:rPr lang="en-US" sz="1600" smtClean="0">
                <a:solidFill>
                  <a:schemeClr val="tx1"/>
                </a:solidFill>
              </a:rPr>
              <a:t>otro</a:t>
            </a:r>
            <a:r>
              <a:rPr lang="sr-Latn-RS" sz="1600">
                <a:solidFill>
                  <a:schemeClr val="tx1"/>
                </a:solidFill>
              </a:rPr>
              <a:t>š</a:t>
            </a:r>
            <a:r>
              <a:rPr lang="en-US" sz="1600" smtClean="0">
                <a:solidFill>
                  <a:schemeClr val="tx1"/>
                </a:solidFill>
              </a:rPr>
              <a:t>nja </a:t>
            </a:r>
            <a:r>
              <a:rPr lang="sr-Latn-RS" sz="1600" smtClean="0">
                <a:solidFill>
                  <a:schemeClr val="tx1"/>
                </a:solidFill>
              </a:rPr>
              <a:t>struje</a:t>
            </a:r>
            <a:endParaRPr lang="sr-Latn-RS" sz="16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800" smtClean="0">
                <a:solidFill>
                  <a:schemeClr val="tx1"/>
                </a:solidFill>
              </a:rPr>
              <a:t>Postoje </a:t>
            </a:r>
            <a:r>
              <a:rPr lang="sr-Latn-RS" sz="1800">
                <a:solidFill>
                  <a:schemeClr val="tx1"/>
                </a:solidFill>
              </a:rPr>
              <a:t>sledeći tipovi </a:t>
            </a:r>
            <a:r>
              <a:rPr lang="sr-Latn-RS" sz="1800" smtClean="0">
                <a:solidFill>
                  <a:schemeClr val="tx1"/>
                </a:solidFill>
              </a:rPr>
              <a:t>opreme: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 smtClean="0">
                <a:solidFill>
                  <a:schemeClr val="tx1"/>
                </a:solidFill>
              </a:rPr>
              <a:t>CPU</a:t>
            </a:r>
            <a:endParaRPr lang="sr-Latn-R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 smtClean="0">
                <a:solidFill>
                  <a:schemeClr val="tx1"/>
                </a:solidFill>
              </a:rPr>
              <a:t>GPU</a:t>
            </a:r>
            <a:endParaRPr lang="sr-Latn-R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FPGA (Field-programmable Gate Array</a:t>
            </a:r>
            <a:r>
              <a:rPr lang="sr-Latn-RS" sz="1600" smtClean="0">
                <a:solidFill>
                  <a:schemeClr val="tx1"/>
                </a:solidFill>
              </a:rPr>
              <a:t>)</a:t>
            </a:r>
            <a:endParaRPr lang="sr-Latn-R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ASIC (</a:t>
            </a:r>
            <a:r>
              <a:rPr lang="en-US" sz="1600">
                <a:solidFill>
                  <a:schemeClr val="tx1"/>
                </a:solidFill>
              </a:rPr>
              <a:t>An application-specific integrated circuit</a:t>
            </a:r>
            <a:r>
              <a:rPr lang="sr-Latn-RS" sz="1600">
                <a:solidFill>
                  <a:schemeClr val="tx1"/>
                </a:solidFill>
              </a:rPr>
              <a:t>), </a:t>
            </a:r>
            <a:r>
              <a:rPr lang="sr-Latn-RS" sz="1600" smtClean="0">
                <a:solidFill>
                  <a:schemeClr val="tx1"/>
                </a:solidFill>
              </a:rPr>
              <a:t>TH/sec</a:t>
            </a:r>
            <a:endParaRPr lang="sr-Latn-R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Cloude mining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>
              <a:solidFill>
                <a:schemeClr val="tx1"/>
              </a:solidFill>
              <a:latin typeface="Arial" charset="0"/>
              <a:ea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854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3. KORAK - NOVČANIK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284400" y="1123200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/>
              <a:t>Kreirati novčanik za </a:t>
            </a:r>
            <a:r>
              <a:rPr lang="sr-Latn-RS" sz="1600" smtClean="0"/>
              <a:t>kriptovalute: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Online – sve informacije su u klaudu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n-lt"/>
                <a:ea typeface="+mn-ea"/>
              </a:rPr>
              <a:t>Softver na lokalnoj ma</a:t>
            </a:r>
            <a:r>
              <a:rPr lang="sr-Latn-RS" sz="1600">
                <a:latin typeface="+mn-lt"/>
                <a:ea typeface="+mn-ea"/>
              </a:rPr>
              <a:t>šini 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Hardverski novčanik</a:t>
            </a:r>
          </a:p>
        </p:txBody>
      </p:sp>
    </p:spTree>
    <p:extLst>
      <p:ext uri="{BB962C8B-B14F-4D97-AF65-F5344CB8AC3E}">
        <p14:creationId xmlns:p14="http://schemas.microsoft.com/office/powerpoint/2010/main" val="36316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RUDARENJE 3. KORAK - NOVČANIK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05273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/>
              <a:t>Konfiguracija novčanika zahteva lične podatke i ima sistem potvrda i provera</a:t>
            </a:r>
            <a:endParaRPr lang="en-US" sz="160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smtClean="0"/>
              <a:t>Razlikuje WalletID koji je tajni podatak i WalletAdress novcanika koja se koristi za komunikaciju</a:t>
            </a:r>
            <a:endParaRPr lang="sr-Latn-RS" sz="160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8181" b="31483"/>
          <a:stretch/>
        </p:blipFill>
        <p:spPr>
          <a:xfrm>
            <a:off x="179512" y="2204864"/>
            <a:ext cx="871296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1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RUDARENJE 3. KORAK - NOVČANIK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7" name="Content Placeholder 4"/>
          <p:cNvPicPr>
            <a:picLocks/>
          </p:cNvPicPr>
          <p:nvPr/>
        </p:nvPicPr>
        <p:blipFill rotWithShape="1">
          <a:blip r:embed="rId2"/>
          <a:srcRect t="15144" r="2360" b="6537"/>
          <a:stretch/>
        </p:blipFill>
        <p:spPr bwMode="auto">
          <a:xfrm>
            <a:off x="534306" y="1486516"/>
            <a:ext cx="8142150" cy="42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 rotWithShape="1">
          <a:blip r:embed="rId3"/>
          <a:srcRect l="13541" t="22369" r="13955" b="9402"/>
          <a:stretch/>
        </p:blipFill>
        <p:spPr>
          <a:xfrm>
            <a:off x="1813591" y="1994298"/>
            <a:ext cx="5583579" cy="3522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133986"/>
            <a:ext cx="4171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/>
              <a:t>Potpuno </a:t>
            </a:r>
            <a:r>
              <a:rPr lang="sr-Latn-RS" sz="1600" smtClean="0"/>
              <a:t>anonimno na jedan klik</a:t>
            </a:r>
            <a:endParaRPr lang="sr-Latn-RS" sz="1600"/>
          </a:p>
        </p:txBody>
      </p:sp>
    </p:spTree>
    <p:extLst>
      <p:ext uri="{BB962C8B-B14F-4D97-AF65-F5344CB8AC3E}">
        <p14:creationId xmlns:p14="http://schemas.microsoft.com/office/powerpoint/2010/main" val="20813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19260" t="7701" r="21956" b="19816"/>
          <a:stretch/>
        </p:blipFill>
        <p:spPr>
          <a:xfrm>
            <a:off x="3779910" y="2644982"/>
            <a:ext cx="5112570" cy="330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4. KORAK - UDRUŽENJE RUDARA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842493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/>
              <a:t>Samostalno rudarenje nije moguće kada su u pitanju bolje rangirane </a:t>
            </a:r>
            <a:r>
              <a:rPr lang="sr-Latn-RS" sz="1600" smtClean="0"/>
              <a:t>valute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/>
              <a:t>Rudari se priključuju grupama (eng. pool) u kojima zajedno sa ostalim učesnicima vaildiraju transakcije i proporcionalno dele </a:t>
            </a:r>
            <a:r>
              <a:rPr lang="sr-Latn-RS" sz="1600" smtClean="0"/>
              <a:t>zaradu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/>
              <a:t>Pool zanimaju sledeće karakteristika novog člana: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HashRate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 smtClean="0">
                <a:latin typeface="+mn-lt"/>
                <a:ea typeface="+mn-ea"/>
              </a:rPr>
              <a:t>Difficulty</a:t>
            </a:r>
            <a:endParaRPr lang="en-US" sz="1600" smtClean="0">
              <a:latin typeface="+mn-lt"/>
              <a:ea typeface="+mn-ea"/>
            </a:endParaRPr>
          </a:p>
          <a:p>
            <a:pPr marL="285750" indent="-285750" defTabSz="441325" eaLnBrk="0" hangingPunct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/>
              <a:t>Pool za </a:t>
            </a:r>
            <a:r>
              <a:rPr lang="en-US" sz="1600" smtClean="0"/>
              <a:t>eksperiment:</a:t>
            </a:r>
          </a:p>
          <a:p>
            <a:pPr defTabSz="441325" eaLnBrk="0" hangingPunct="0">
              <a:lnSpc>
                <a:spcPct val="150000"/>
              </a:lnSpc>
            </a:pPr>
            <a:r>
              <a:rPr lang="sr-Latn-RS" sz="1600"/>
              <a:t>stratum+tcp://monerohash.com:3333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/>
          </a:p>
        </p:txBody>
      </p:sp>
    </p:spTree>
    <p:extLst>
      <p:ext uri="{BB962C8B-B14F-4D97-AF65-F5344CB8AC3E}">
        <p14:creationId xmlns:p14="http://schemas.microsoft.com/office/powerpoint/2010/main" val="2638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5. KORAK – ALAT ZA KOPANJE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mtClean="0">
                <a:solidFill>
                  <a:schemeClr val="tx1"/>
                </a:solidFill>
              </a:rPr>
              <a:t>Instalira se softver koji radi operacije heširanja</a:t>
            </a:r>
            <a:r>
              <a:rPr lang="en-US" smtClean="0">
                <a:solidFill>
                  <a:schemeClr val="tx1"/>
                </a:solidFill>
              </a:rPr>
              <a:t> u svrhu validacije dodeljenih transakcija</a:t>
            </a: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mtClean="0">
                <a:solidFill>
                  <a:schemeClr val="tx1"/>
                </a:solidFill>
              </a:rPr>
              <a:t>Svak</a:t>
            </a:r>
            <a:r>
              <a:rPr lang="en-US" smtClean="0">
                <a:solidFill>
                  <a:schemeClr val="tx1"/>
                </a:solidFill>
              </a:rPr>
              <a:t>i</a:t>
            </a:r>
            <a:r>
              <a:rPr lang="sr-Latn-RS" smtClean="0">
                <a:solidFill>
                  <a:schemeClr val="tx1"/>
                </a:solidFill>
              </a:rPr>
              <a:t> pool daje instrukcije</a:t>
            </a:r>
            <a:r>
              <a:rPr lang="en-US" smtClean="0">
                <a:solidFill>
                  <a:schemeClr val="tx1"/>
                </a:solidFill>
              </a:rPr>
              <a:t> i savete</a:t>
            </a:r>
            <a:r>
              <a:rPr lang="sr-Latn-RS" smtClean="0">
                <a:solidFill>
                  <a:schemeClr val="tx1"/>
                </a:solidFill>
              </a:rPr>
              <a:t> koji softver </a:t>
            </a:r>
            <a:r>
              <a:rPr lang="en-US" smtClean="0">
                <a:solidFill>
                  <a:schemeClr val="tx1"/>
                </a:solidFill>
              </a:rPr>
              <a:t>je </a:t>
            </a:r>
            <a:r>
              <a:rPr lang="sr-Latn-RS" smtClean="0">
                <a:solidFill>
                  <a:schemeClr val="tx1"/>
                </a:solidFill>
              </a:rPr>
              <a:t>najbolje koristiti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mtClean="0">
                <a:solidFill>
                  <a:schemeClr val="tx1"/>
                </a:solidFill>
              </a:rPr>
              <a:t>Gotovo sve je </a:t>
            </a:r>
            <a:r>
              <a:rPr lang="sr-Latn-RS" b="1" smtClean="0">
                <a:solidFill>
                  <a:srgbClr val="FF0000"/>
                </a:solidFill>
              </a:rPr>
              <a:t>opensource</a:t>
            </a:r>
            <a:r>
              <a:rPr lang="sr-Latn-RS" smtClean="0">
                <a:solidFill>
                  <a:srgbClr val="FF0000"/>
                </a:solidFill>
              </a:rPr>
              <a:t> </a:t>
            </a:r>
            <a:r>
              <a:rPr lang="sr-Latn-RS" smtClean="0">
                <a:solidFill>
                  <a:schemeClr val="tx1"/>
                </a:solidFill>
              </a:rPr>
              <a:t>i nalazi se na </a:t>
            </a:r>
            <a:r>
              <a:rPr lang="sr-Latn-RS" b="1" smtClean="0">
                <a:solidFill>
                  <a:srgbClr val="FF0000"/>
                </a:solidFill>
              </a:rPr>
              <a:t>GitHubu (www.github.com)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mtClean="0">
                <a:solidFill>
                  <a:schemeClr val="tx1"/>
                </a:solidFill>
              </a:rPr>
              <a:t>Aplikacije se sastoje od</a:t>
            </a:r>
            <a:r>
              <a:rPr lang="en-US" smtClean="0">
                <a:solidFill>
                  <a:schemeClr val="tx1"/>
                </a:solidFill>
              </a:rPr>
              <a:t>:</a:t>
            </a: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 smtClean="0">
                <a:solidFill>
                  <a:schemeClr val="tx1"/>
                </a:solidFill>
              </a:rPr>
              <a:t>config </a:t>
            </a:r>
            <a:r>
              <a:rPr lang="en-US" sz="1600" smtClean="0">
                <a:solidFill>
                  <a:schemeClr val="tx1"/>
                </a:solidFill>
              </a:rPr>
              <a:t>fajlova </a:t>
            </a:r>
            <a:r>
              <a:rPr lang="sr-Latn-RS" sz="1600" smtClean="0">
                <a:solidFill>
                  <a:schemeClr val="tx1"/>
                </a:solidFill>
              </a:rPr>
              <a:t>gde se setuju prethodno definisani parametri</a:t>
            </a:r>
            <a:r>
              <a:rPr lang="en-US" sz="1600" smtClean="0">
                <a:solidFill>
                  <a:schemeClr val="tx1"/>
                </a:solidFill>
              </a:rPr>
              <a:t>: </a:t>
            </a:r>
          </a:p>
          <a:p>
            <a:pPr marL="1168927" lvl="2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smtClean="0">
                <a:solidFill>
                  <a:schemeClr val="tx1"/>
                </a:solidFill>
              </a:rPr>
              <a:t>Wallet ID</a:t>
            </a:r>
          </a:p>
          <a:p>
            <a:pPr marL="1168927" lvl="2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smtClean="0">
                <a:solidFill>
                  <a:schemeClr val="tx1"/>
                </a:solidFill>
              </a:rPr>
              <a:t>Pool URL</a:t>
            </a:r>
            <a:endParaRPr lang="en-U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s</a:t>
            </a:r>
            <a:r>
              <a:rPr lang="en-US" sz="1600" smtClean="0">
                <a:solidFill>
                  <a:schemeClr val="tx1"/>
                </a:solidFill>
              </a:rPr>
              <a:t>kripti</a:t>
            </a:r>
            <a:r>
              <a:rPr lang="sr-Latn-RS" sz="1600" smtClean="0">
                <a:solidFill>
                  <a:schemeClr val="tx1"/>
                </a:solidFill>
              </a:rPr>
              <a:t> u </a:t>
            </a:r>
            <a:r>
              <a:rPr lang="en-US" sz="1600" smtClean="0">
                <a:solidFill>
                  <a:schemeClr val="tx1"/>
                </a:solidFill>
              </a:rPr>
              <a:t>kojima</a:t>
            </a:r>
            <a:r>
              <a:rPr lang="sr-Latn-RS" sz="1600" smtClean="0">
                <a:solidFill>
                  <a:schemeClr val="tx1"/>
                </a:solidFill>
              </a:rPr>
              <a:t> je </a:t>
            </a:r>
            <a:r>
              <a:rPr lang="en-US" sz="1600" smtClean="0">
                <a:solidFill>
                  <a:schemeClr val="tx1"/>
                </a:solidFill>
              </a:rPr>
              <a:t>implementiran odgovaraju</a:t>
            </a:r>
            <a:r>
              <a:rPr lang="sr-Latn-RS" sz="1600">
                <a:solidFill>
                  <a:schemeClr val="tx1"/>
                </a:solidFill>
              </a:rPr>
              <a:t>ć</a:t>
            </a:r>
            <a:r>
              <a:rPr lang="en-US" sz="1600" smtClean="0">
                <a:solidFill>
                  <a:schemeClr val="tx1"/>
                </a:solidFill>
              </a:rPr>
              <a:t>i PoW algoritam</a:t>
            </a:r>
            <a:endParaRPr lang="sr-Latn-RS" sz="16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mtClean="0">
                <a:solidFill>
                  <a:schemeClr val="tx1"/>
                </a:solidFill>
              </a:rPr>
              <a:t>Sve se prati kroz konzolu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tj. vrlo malo </a:t>
            </a:r>
            <a:r>
              <a:rPr lang="sr-Latn-RS" smtClean="0">
                <a:solidFill>
                  <a:schemeClr val="tx1"/>
                </a:solidFill>
              </a:rPr>
              <a:t>aplikcija ima GUI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8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16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xmr-stak (Monero, Aeon, Stellite, Sumukoin)</a:t>
            </a:r>
          </a:p>
          <a:p>
            <a:endParaRPr lang="sr-Latn-RS" smtClean="0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CGMiner </a:t>
            </a:r>
            <a:endParaRPr lang="sr-Latn-RS" sz="1600">
              <a:solidFill>
                <a:schemeClr val="tx1"/>
              </a:solidFill>
            </a:endParaRP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Rudari različite vallute (BitCoin, AltCoin: LiteCoin, DOGE)</a:t>
            </a:r>
          </a:p>
          <a:p>
            <a:pPr marL="727332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r-Latn-RS" sz="1600">
                <a:solidFill>
                  <a:schemeClr val="tx1"/>
                </a:solidFill>
              </a:rPr>
              <a:t>Radi na različitoj </a:t>
            </a:r>
            <a:r>
              <a:rPr lang="sr-Latn-RS" sz="1600" smtClean="0">
                <a:solidFill>
                  <a:schemeClr val="tx1"/>
                </a:solidFill>
              </a:rPr>
              <a:t>opremi</a:t>
            </a:r>
            <a:endParaRPr lang="sr-Latn-RS" sz="16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>
                <a:solidFill>
                  <a:schemeClr val="tx1"/>
                </a:solidFill>
              </a:rPr>
              <a:t>MinerGate</a:t>
            </a:r>
            <a:r>
              <a:rPr lang="en-US" sz="1600">
                <a:solidFill>
                  <a:schemeClr val="tx1"/>
                </a:solidFill>
              </a:rPr>
              <a:t> (GUI)</a:t>
            </a:r>
            <a:endParaRPr lang="sr-Latn-RS" sz="1600">
              <a:solidFill>
                <a:schemeClr val="tx1"/>
              </a:solidFill>
            </a:endParaRPr>
          </a:p>
          <a:p>
            <a:endParaRPr lang="sr-Latn-R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5" t="14893" r="21076" b="54000"/>
          <a:stretch/>
        </p:blipFill>
        <p:spPr bwMode="auto">
          <a:xfrm>
            <a:off x="529173" y="1700808"/>
            <a:ext cx="61310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RUDARENJE 5. KORAK – ALAT ZA KOPANJE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0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/>
              <a:t>RUDARENJE 5. KORAK – ALAT ZA KOPANJE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xmr-stak</a:t>
            </a:r>
            <a:r>
              <a:rPr lang="en-US" sz="1600" smtClean="0">
                <a:solidFill>
                  <a:schemeClr val="tx1"/>
                </a:solidFill>
              </a:rPr>
              <a:t> source code</a:t>
            </a:r>
            <a:endParaRPr lang="sr-Latn-RS" sz="16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xmr-stak kompajlirane aplikacije</a:t>
            </a:r>
            <a:endParaRPr lang="sr-Latn-RS" smtClean="0"/>
          </a:p>
          <a:p>
            <a:endParaRPr lang="sr-Latn-R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5" t="14462" r="8626" b="41424"/>
          <a:stretch/>
        </p:blipFill>
        <p:spPr bwMode="auto">
          <a:xfrm>
            <a:off x="683568" y="1928917"/>
            <a:ext cx="7138289" cy="373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4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71F92-422E-4121-9ED5-94C5B9B3D84A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4578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2E1E6-F464-46E9-9712-B2B4D249761A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3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SADRŽAJ RADA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9512" y="1484784"/>
            <a:ext cx="878497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Osnovni pojmovi i koncepti Blockchain tehnologije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err="1" smtClean="0"/>
              <a:t>Blockchain</a:t>
            </a:r>
            <a:r>
              <a:rPr lang="sr-Latn-RS" sz="1600" dirty="0" smtClean="0"/>
              <a:t> i </a:t>
            </a:r>
            <a:r>
              <a:rPr lang="sr-Latn-RS" sz="1600" dirty="0" err="1" smtClean="0"/>
              <a:t>Ethereum</a:t>
            </a:r>
            <a:r>
              <a:rPr lang="sr-Latn-RS" sz="1600" dirty="0" smtClean="0"/>
              <a:t> mreže 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>
                <a:solidFill>
                  <a:srgbClr val="A43D3A"/>
                </a:solidFill>
              </a:rPr>
              <a:t>Rešenje problema vizantijskih generala*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Načini postizanja konsenzusa čvorova u mreži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Rudarenje – teorija i </a:t>
            </a:r>
            <a:r>
              <a:rPr lang="sr-Latn-RS" sz="1600" dirty="0" smtClean="0">
                <a:solidFill>
                  <a:srgbClr val="A43D3A"/>
                </a:solidFill>
              </a:rPr>
              <a:t>praksa*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>
                <a:solidFill>
                  <a:srgbClr val="A43D3A"/>
                </a:solidFill>
              </a:rPr>
              <a:t>Primena u delatnosti osiguranja*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>
              <a:solidFill>
                <a:srgbClr val="A43D3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Fokus na projektima u osiguranju koji će biti implementirani u toku 2018. godine: </a:t>
            </a:r>
          </a:p>
          <a:p>
            <a:r>
              <a:rPr lang="sr-Latn-RS" sz="1600" dirty="0" smtClean="0"/>
              <a:t>      </a:t>
            </a:r>
            <a:r>
              <a:rPr lang="sr-Latn-RS" sz="1600" dirty="0" smtClean="0">
                <a:solidFill>
                  <a:srgbClr val="A43D3A"/>
                </a:solidFill>
              </a:rPr>
              <a:t>- B3i konzorcijum u </a:t>
            </a:r>
            <a:r>
              <a:rPr lang="sr-Latn-RS" sz="1600" dirty="0" err="1" smtClean="0">
                <a:solidFill>
                  <a:srgbClr val="A43D3A"/>
                </a:solidFill>
              </a:rPr>
              <a:t>neproporcionalnom</a:t>
            </a:r>
            <a:r>
              <a:rPr lang="sr-Latn-RS" sz="1600" dirty="0" smtClean="0">
                <a:solidFill>
                  <a:srgbClr val="A43D3A"/>
                </a:solidFill>
              </a:rPr>
              <a:t> reosiguranju katastrofalnih imovinskih rizika*</a:t>
            </a:r>
          </a:p>
          <a:p>
            <a:r>
              <a:rPr lang="sr-Latn-RS" sz="1600" dirty="0" smtClean="0"/>
              <a:t>      </a:t>
            </a:r>
            <a:r>
              <a:rPr lang="sr-Latn-RS" sz="1600" dirty="0" smtClean="0">
                <a:solidFill>
                  <a:srgbClr val="A43D3A"/>
                </a:solidFill>
              </a:rPr>
              <a:t>- osiguranje sezonskog </a:t>
            </a:r>
            <a:r>
              <a:rPr lang="sr-Latn-RS" sz="1600" dirty="0" err="1" smtClean="0">
                <a:solidFill>
                  <a:srgbClr val="A43D3A"/>
                </a:solidFill>
              </a:rPr>
              <a:t>skipassa</a:t>
            </a:r>
            <a:r>
              <a:rPr lang="sr-Latn-RS" sz="1600" dirty="0" smtClean="0">
                <a:solidFill>
                  <a:srgbClr val="A43D3A"/>
                </a:solidFill>
              </a:rPr>
              <a:t> u Italiji*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endParaRPr lang="sr-Latn-RS" sz="1600" dirty="0"/>
          </a:p>
          <a:p>
            <a:pPr algn="r"/>
            <a:r>
              <a:rPr lang="sr-Latn-RS" sz="1600" dirty="0" smtClean="0"/>
              <a:t>Rad je objavljen u Zborniku radova SORS 2018 (</a:t>
            </a:r>
            <a:r>
              <a:rPr lang="sr-Latn-RS" sz="1600" dirty="0" err="1" smtClean="0"/>
              <a:t>www.sors.ba</a:t>
            </a:r>
            <a:r>
              <a:rPr lang="sr-Latn-RS" sz="1600" dirty="0" smtClean="0"/>
              <a:t>)</a:t>
            </a:r>
            <a:endParaRPr lang="sr-Latn-R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0506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RUDARENJE 6. KORAK - KOPANJE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1791" r="18678" b="22828"/>
          <a:stretch/>
        </p:blipFill>
        <p:spPr bwMode="auto">
          <a:xfrm>
            <a:off x="323528" y="1052736"/>
            <a:ext cx="8568952" cy="45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RUDARENJE </a:t>
            </a:r>
            <a:r>
              <a:rPr lang="en-US" smtClean="0"/>
              <a:t>7. </a:t>
            </a:r>
            <a:r>
              <a:rPr lang="en-US"/>
              <a:t>KORAK - </a:t>
            </a:r>
            <a:r>
              <a:rPr lang="en-US" smtClean="0"/>
              <a:t>NAGRADA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33053" r="20042" b="6144"/>
          <a:stretch/>
        </p:blipFill>
        <p:spPr bwMode="auto">
          <a:xfrm>
            <a:off x="181154" y="1124744"/>
            <a:ext cx="878333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2-Point Star 2"/>
          <p:cNvSpPr/>
          <p:nvPr/>
        </p:nvSpPr>
        <p:spPr>
          <a:xfrm>
            <a:off x="1331640" y="1520788"/>
            <a:ext cx="2160240" cy="1692188"/>
          </a:xfrm>
          <a:prstGeom prst="star12">
            <a:avLst/>
          </a:prstGeom>
          <a:noFill/>
          <a:ln w="5715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5925813" y="2011487"/>
            <a:ext cx="1598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Latn-RS" sz="4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0.10$</a:t>
            </a:r>
            <a:endParaRPr lang="en-US" sz="4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79912" y="2420887"/>
            <a:ext cx="2073893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STILOVI RUDARENJA U SRBIJI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>
                <a:solidFill>
                  <a:schemeClr val="tx1"/>
                </a:solidFill>
              </a:rPr>
              <a:t>U Srbiji se kriptovalutama bavi oko </a:t>
            </a:r>
            <a:r>
              <a:rPr lang="sr-Latn-RS" sz="1600" smtClean="0">
                <a:solidFill>
                  <a:schemeClr val="tx1"/>
                </a:solidFill>
              </a:rPr>
              <a:t>10.000-15.000 </a:t>
            </a:r>
            <a:r>
              <a:rPr lang="sr-Latn-RS" sz="1600">
                <a:solidFill>
                  <a:schemeClr val="tx1"/>
                </a:solidFill>
              </a:rPr>
              <a:t>ljudi</a:t>
            </a:r>
          </a:p>
          <a:p>
            <a:endParaRPr lang="sr-Latn-RS"/>
          </a:p>
          <a:p>
            <a:endParaRPr lang="sr-Latn-RS" smtClean="0"/>
          </a:p>
          <a:p>
            <a:endParaRPr lang="sr-Latn-RS"/>
          </a:p>
          <a:p>
            <a:endParaRPr lang="sr-Latn-RS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Proces rada:</a:t>
            </a: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Analiza isplativosti – rekao mi drug…</a:t>
            </a: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Nabavka opreme – na kupujemprodajem sajtovima, sklopljen-konfigurisan rig</a:t>
            </a: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Postaviti opremu tako da se struja ne placa, ako je moguće</a:t>
            </a:r>
            <a:endParaRPr lang="en-US" sz="1600" smtClean="0">
              <a:solidFill>
                <a:schemeClr val="tx1"/>
              </a:solidFill>
            </a:endParaRP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sz="1600" smtClean="0">
                <a:solidFill>
                  <a:schemeClr val="tx1"/>
                </a:solidFill>
              </a:rPr>
              <a:t>Otvoriti nov</a:t>
            </a:r>
            <a:r>
              <a:rPr lang="sr-Latn-RS" sz="1600" smtClean="0">
                <a:solidFill>
                  <a:schemeClr val="tx1"/>
                </a:solidFill>
              </a:rPr>
              <a:t>čanik </a:t>
            </a: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Pustiti miner (koji je preporučio prodavac opreme)</a:t>
            </a:r>
            <a:r>
              <a:rPr lang="en-US" sz="1600" smtClean="0">
                <a:solidFill>
                  <a:schemeClr val="tx1"/>
                </a:solidFill>
              </a:rPr>
              <a:t> – download, exec</a:t>
            </a:r>
            <a:endParaRPr lang="sr-Latn-RS" sz="1600" smtClean="0">
              <a:solidFill>
                <a:schemeClr val="tx1"/>
              </a:solidFill>
            </a:endParaRP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Restartovati mašinu s vremena na vreme</a:t>
            </a:r>
          </a:p>
          <a:p>
            <a:pPr marL="784482" lvl="1" indent="-342900" algn="l">
              <a:lnSpc>
                <a:spcPct val="150000"/>
              </a:lnSpc>
              <a:buFont typeface="+mj-lt"/>
              <a:buAutoNum type="arabicPeriod"/>
            </a:pPr>
            <a:r>
              <a:rPr lang="sr-Latn-RS" sz="1600" smtClean="0">
                <a:solidFill>
                  <a:schemeClr val="tx1"/>
                </a:solidFill>
              </a:rPr>
              <a:t>Kada stigne nagrada, odmah u menjačnicu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>
              <a:solidFill>
                <a:schemeClr val="tx1"/>
              </a:solidFill>
            </a:endParaRPr>
          </a:p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05126" y="1412776"/>
            <a:ext cx="8057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Latn-R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Rudari mi ortak, mogao bih i ja!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43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DOBRE STRANE </a:t>
            </a:r>
            <a:r>
              <a:rPr lang="sr-Latn-RS" smtClean="0"/>
              <a:t>MASOVNOG </a:t>
            </a:r>
            <a:r>
              <a:rPr lang="en-US" smtClean="0"/>
              <a:t>RUDARENJA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Mogući izvor zarade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Stimuliše razvoj kriptovaluta, što je korak napred ka digitalizacija novca koja je neizbežna u kontekstu globalne digitalizacije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Promoviše i podstiče razvoj blockchain tehnologije i u drugim oblastima primene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</a:rPr>
              <a:t>Opensource koncept daje mogućnosti za učenje i istraživanje u ovoj oblasti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52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D:\Dokumentacija\Block_chain\Bitcoin-miniature-stack-760x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5" r="13593"/>
          <a:stretch/>
        </p:blipFill>
        <p:spPr bwMode="auto">
          <a:xfrm>
            <a:off x="4427985" y="3573016"/>
            <a:ext cx="3741366" cy="254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OPASNOSTI I ZABLUDE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3075" name="Picture 3" descr="D:\Dokumentacija\Block_chain\Majca_satos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0" y="980728"/>
            <a:ext cx="2374106" cy="26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8965" y="2132856"/>
            <a:ext cx="318697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sr-Latn-R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Izbegavati ulaganje novca </a:t>
            </a: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sr-Latn-R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vremena samo na osnovu </a:t>
            </a:r>
            <a:r>
              <a:rPr lang="sr-Latn-R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preporuke</a:t>
            </a:r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sr-Latn-R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sr-Latn-R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hvalisanja</a:t>
            </a:r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poznanika</a:t>
            </a:r>
            <a:endParaRPr lang="sr-Latn-R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D:\Dokumentacija\Block_chain\Top-5-Bitcoin-Hacker-Attacks-Featur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7018"/>
            <a:ext cx="3741366" cy="235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4788024" y="1137518"/>
            <a:ext cx="3186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Konstantno proveravati softver koji se koristi za rudarenje</a:t>
            </a:r>
            <a:endParaRPr lang="sr-Latn-RS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079" name="Picture 7" descr="D:\Dokumentacija\Block_chain\BabaRudar_reset_co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048000" cy="260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539551" y="5085184"/>
            <a:ext cx="32403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Pratiti kretanje vrednosti odabrane valute</a:t>
            </a:r>
            <a:r>
              <a:rPr lang="sr-Latn-R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R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poola,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r-Latn-R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vr</a:t>
            </a:r>
            <a:r>
              <a:rPr lang="sr-Latn-R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en-US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iti izmene blagovremeno</a:t>
            </a:r>
            <a:endParaRPr lang="sr-Latn-R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7985" y="3646568"/>
            <a:ext cx="195352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Latn-RS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Proveriti opcije podizanja izrudarenog novca, jer su</a:t>
            </a:r>
          </a:p>
          <a:p>
            <a:r>
              <a:rPr lang="sr-Latn-RS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troškovo </a:t>
            </a:r>
          </a:p>
          <a:p>
            <a:r>
              <a:rPr lang="sr-Latn-RS" b="1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jako veliki</a:t>
            </a:r>
            <a:endParaRPr lang="sr-Latn-RS" b="1" spc="5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027F9-3BA1-4DE9-B326-9B12B9EDAED3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BB9C6-2B6D-43FF-9984-E8F209C38B5F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8675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796337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MOGUĆNOSTI PRIMENE BLOCKCHAIN TEHNOLOGIJE U OSIGURANJU 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-36512" y="1125538"/>
            <a:ext cx="91805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sr-Latn-RS" sz="1600" dirty="0" smtClean="0"/>
              <a:t>1. </a:t>
            </a:r>
            <a:r>
              <a:rPr lang="sr-Latn-RS" sz="1600" dirty="0" err="1" smtClean="0"/>
              <a:t>Mikroosiguranje</a:t>
            </a:r>
            <a:r>
              <a:rPr lang="sr-Latn-RS" sz="1600" dirty="0" smtClean="0"/>
              <a:t> – poštuje imperativ malih troškova administracije ugovora </a:t>
            </a:r>
          </a:p>
          <a:p>
            <a:pPr marL="342900" indent="-342900">
              <a:buFontTx/>
              <a:buChar char="•"/>
            </a:pPr>
            <a:endParaRPr lang="sr-Latn-RS" sz="1600" dirty="0" smtClean="0"/>
          </a:p>
          <a:p>
            <a:pPr marL="342900" indent="-342900"/>
            <a:r>
              <a:rPr lang="sr-Latn-RS" sz="1600" dirty="0" smtClean="0"/>
              <a:t>2. Isplata šteta – brža i jeftinija isplata šteta, naročito u inostranstvu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3. Borba protiv prevara: </a:t>
            </a:r>
          </a:p>
          <a:p>
            <a:pPr marL="342900" indent="-342900"/>
            <a:r>
              <a:rPr lang="sr-Latn-RS" sz="1600" dirty="0" smtClean="0"/>
              <a:t>	– dostupno znatno više informacija o osiguranim slučajevima iz različitih izvora</a:t>
            </a:r>
          </a:p>
          <a:p>
            <a:pPr marL="342900" indent="-342900"/>
            <a:r>
              <a:rPr lang="sr-Latn-RS" sz="1600" dirty="0" smtClean="0"/>
              <a:t>	– mreža uspešno otkriva lažne identitete potencijalnih prevaranata</a:t>
            </a:r>
          </a:p>
          <a:p>
            <a:pPr marL="342900" indent="-342900"/>
            <a:r>
              <a:rPr lang="sr-Latn-RS" sz="1600" dirty="0" smtClean="0"/>
              <a:t>	– sprečava višestruko plaćanje iste štete 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4. Reosiguranje – olakšava se i ubrzava razmena informacija o riziku i štetama 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5. Pametni ugovori – automatizacija plaćanja šteta, pošto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tehnologija omogućava ispitivanje da li su ispunjeni uslovi za isplatu</a:t>
            </a:r>
            <a:endParaRPr lang="sr-Latn-R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4328160"/>
            <a:ext cx="4351020" cy="252984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36512" y="4535249"/>
            <a:ext cx="53285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600" dirty="0"/>
              <a:t>6. Preuzimanje specifičnih rizika – osiguranje specifične imovine kojoj je teško odrediti vrednost, npr. umetničkih dela, dijamanata </a:t>
            </a:r>
          </a:p>
          <a:p>
            <a:endParaRPr lang="sr-Latn-CS" sz="1600" dirty="0" smtClean="0"/>
          </a:p>
          <a:p>
            <a:r>
              <a:rPr lang="sr-Latn-CS" sz="1600" dirty="0" smtClean="0"/>
              <a:t>7</a:t>
            </a:r>
            <a:r>
              <a:rPr lang="sr-Latn-CS" sz="1600" dirty="0"/>
              <a:t>. Preuzimanje standardnih rizika – pristupanje javnim podacima o prethodnoj istoriji i ponašanju potencijalnog osiguranika</a:t>
            </a:r>
            <a:endParaRPr lang="en-US" sz="1600" dirty="0"/>
          </a:p>
          <a:p>
            <a:endParaRPr lang="sr-Latn-C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5394B-0B1E-43BF-A0BD-9A9828F27DCF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8674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F64F3-46CA-4027-9A13-024A21026EA7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9699" name="Title 3"/>
          <p:cNvSpPr>
            <a:spLocks noGrp="1"/>
          </p:cNvSpPr>
          <p:nvPr>
            <p:ph type="ctrTitle"/>
          </p:nvPr>
        </p:nvSpPr>
        <p:spPr>
          <a:xfrm>
            <a:off x="347663" y="404813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PREDNOSTI PRIMENE BLOCKCHAIN TEHNOLOGIJE U OSIGURANJU 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51520" y="980728"/>
            <a:ext cx="87487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Smanjene troškova pribave, administracije i rešavanja šteta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transparentnosti i poverenja korišćenjem otvorenog distribuiranog sistema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efikasnosti operacija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Automatsko uključivanje eksternih podataka u proces preuzimanja rizika i određivanja cena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brzine isplate šteta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Smanjenje ukupnih isplaćenih iznosa za štete kroz efikasnije otkrivanje prevara</a:t>
            </a:r>
            <a:endParaRPr lang="sr-Latn-C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4009925"/>
            <a:ext cx="5004048" cy="2814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08" y="362744"/>
            <a:ext cx="6465844" cy="2393120"/>
          </a:xfrm>
          <a:prstGeom prst="rect">
            <a:avLst/>
          </a:prstGeom>
        </p:spPr>
      </p:pic>
      <p:sp>
        <p:nvSpPr>
          <p:cNvPr id="31745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6EDF37B9-E2DF-42CB-A04B-5BED8B2E13DD}" type="slidenum">
              <a:rPr lang="it-IT" sz="700">
                <a:solidFill>
                  <a:schemeClr val="tx2"/>
                </a:solidFill>
                <a:latin typeface="Arial Regular"/>
              </a:rPr>
              <a:pPr algn="r"/>
              <a:t>27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1746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BFDF91D1-AAC6-4D8B-813E-DFF8EB79E915}" type="datetime1">
              <a:rPr lang="en-US" sz="700">
                <a:solidFill>
                  <a:schemeClr val="tx2"/>
                </a:solidFill>
                <a:latin typeface="Arial Regular"/>
              </a:rPr>
              <a:pPr/>
              <a:t>13.06.2018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1747" name="Title 3"/>
          <p:cNvSpPr>
            <a:spLocks noGrp="1"/>
          </p:cNvSpPr>
          <p:nvPr>
            <p:ph type="ctrTitle" idx="4294967295"/>
          </p:nvPr>
        </p:nvSpPr>
        <p:spPr>
          <a:xfrm>
            <a:off x="347663" y="116632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z="2000" b="0" dirty="0" smtClean="0">
                <a:solidFill>
                  <a:srgbClr val="A43D3A"/>
                </a:solidFill>
                <a:latin typeface="Arial" charset="0"/>
              </a:rPr>
              <a:t>IMPLEMENTIRANI PRIMER PRIMENE BLOCKCHAIN TEHNOLOGIJE U OSIGURANJU – B3i KONZORCIJUM</a:t>
            </a:r>
            <a:endParaRPr lang="en-US" sz="2000" b="0" dirty="0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5496" y="2565226"/>
            <a:ext cx="9001000" cy="424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Osnivači: </a:t>
            </a:r>
            <a:r>
              <a:rPr lang="sr-Latn-CS" sz="1600" dirty="0" err="1"/>
              <a:t>Achmea</a:t>
            </a:r>
            <a:r>
              <a:rPr lang="sr-Latn-CS" sz="1600" dirty="0"/>
              <a:t>, </a:t>
            </a:r>
            <a:r>
              <a:rPr lang="sr-Latn-CS" sz="1600" dirty="0" err="1"/>
              <a:t>Aegon</a:t>
            </a:r>
            <a:r>
              <a:rPr lang="sr-Latn-CS" sz="1600" dirty="0"/>
              <a:t>, </a:t>
            </a:r>
            <a:r>
              <a:rPr lang="sr-Latn-CS" sz="1600" dirty="0" err="1"/>
              <a:t>Ageas</a:t>
            </a:r>
            <a:r>
              <a:rPr lang="sr-Latn-CS" sz="1600" dirty="0"/>
              <a:t>, </a:t>
            </a:r>
            <a:r>
              <a:rPr lang="sr-Latn-CS" sz="1600" dirty="0" err="1"/>
              <a:t>Allianz</a:t>
            </a:r>
            <a:r>
              <a:rPr lang="sr-Latn-CS" sz="1600" dirty="0"/>
              <a:t>, Generali, </a:t>
            </a:r>
            <a:r>
              <a:rPr lang="sr-Latn-CS" sz="1600" dirty="0" err="1"/>
              <a:t>Hannover</a:t>
            </a:r>
            <a:r>
              <a:rPr lang="sr-Latn-CS" sz="1600" dirty="0"/>
              <a:t> Re, </a:t>
            </a:r>
            <a:r>
              <a:rPr lang="sr-Latn-CS" sz="1600" dirty="0" err="1"/>
              <a:t>Liberty</a:t>
            </a:r>
            <a:r>
              <a:rPr lang="sr-Latn-CS" sz="1600" dirty="0"/>
              <a:t> </a:t>
            </a:r>
            <a:r>
              <a:rPr lang="sr-Latn-CS" sz="1600" dirty="0" err="1"/>
              <a:t>Mutual</a:t>
            </a:r>
            <a:r>
              <a:rPr lang="sr-Latn-CS" sz="1600" dirty="0"/>
              <a:t>, </a:t>
            </a:r>
            <a:r>
              <a:rPr lang="sr-Latn-CS" sz="1600" dirty="0" err="1"/>
              <a:t>Munich</a:t>
            </a:r>
            <a:r>
              <a:rPr lang="sr-Latn-CS" sz="1600" dirty="0"/>
              <a:t> Re, RGA, SCOR, </a:t>
            </a:r>
            <a:r>
              <a:rPr lang="sr-Latn-CS" sz="1600" dirty="0" err="1"/>
              <a:t>Sampo</a:t>
            </a:r>
            <a:r>
              <a:rPr lang="sr-Latn-CS" sz="1600" dirty="0"/>
              <a:t> Japan </a:t>
            </a:r>
            <a:r>
              <a:rPr lang="sr-Latn-CS" sz="1600" dirty="0" err="1"/>
              <a:t>Nipponkoa</a:t>
            </a:r>
            <a:r>
              <a:rPr lang="sr-Latn-CS" sz="1600" dirty="0"/>
              <a:t>, </a:t>
            </a:r>
            <a:r>
              <a:rPr lang="sr-Latn-CS" sz="1600" dirty="0" err="1"/>
              <a:t>Swiss</a:t>
            </a:r>
            <a:r>
              <a:rPr lang="sr-Latn-CS" sz="1600" dirty="0"/>
              <a:t> Re, Tokio Marine, XL </a:t>
            </a:r>
            <a:r>
              <a:rPr lang="sr-Latn-CS" sz="1600" dirty="0" err="1"/>
              <a:t>Catlin</a:t>
            </a:r>
            <a:r>
              <a:rPr lang="sr-Latn-CS" sz="1600" dirty="0"/>
              <a:t> i </a:t>
            </a:r>
            <a:r>
              <a:rPr lang="sr-Latn-CS" sz="1600" dirty="0" err="1"/>
              <a:t>Zurich</a:t>
            </a:r>
            <a:endParaRPr lang="sr-Latn-CS" sz="1600" dirty="0"/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Cilj da uvedu Blockchain tehnologiju u delatnost reosiguranja i osiguranja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Reosiguranje je po svojoj prirodi mnogo bliže filozofiji Blockchaina, jer puno reosiguravača i retrocesionara deli jedan rizik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U slučaju transfera rizika iz osiguravajuće kompanije reosiguravaču, Blockchain obezbeđuje uvid koliko retrocesionara i na koji način su dalje podelili rizik sa reosiguravačem 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 smtClean="0"/>
              <a:t>Olakšaće </a:t>
            </a:r>
            <a:r>
              <a:rPr lang="sr-Latn-CS" sz="1600" dirty="0"/>
              <a:t>razmenu informacija o likvidiranim i rezervisanim štetama, između svih učesnika u preuzimanju rizika i retrocesiji, što će poboljšati njihovu adekvatnost tehničkih rezervi 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Osiguravač će dobiti brzo i lako potrebne informacije o svim retrocesionarima, koje su neophodne za ispunjenje zahteva za kapitalnu adekvatnost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B17BD38-B7B3-4595-BC3F-13B029011109}" type="slidenum">
              <a:rPr lang="it-IT" sz="700">
                <a:solidFill>
                  <a:schemeClr val="tx2"/>
                </a:solidFill>
                <a:latin typeface="Arial Regular"/>
              </a:rPr>
              <a:pPr algn="r"/>
              <a:t>28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2770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2C35E41C-2B0A-4D0A-A640-704A12818F83}" type="datetime1">
              <a:rPr lang="en-US" sz="700">
                <a:solidFill>
                  <a:schemeClr val="tx2"/>
                </a:solidFill>
                <a:latin typeface="Arial Regular"/>
              </a:rPr>
              <a:pPr/>
              <a:t>13.06.2018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2771" name="Title 3"/>
          <p:cNvSpPr>
            <a:spLocks noGrp="1"/>
          </p:cNvSpPr>
          <p:nvPr>
            <p:ph type="ctrTitle" idx="4294967295"/>
          </p:nvPr>
        </p:nvSpPr>
        <p:spPr>
          <a:xfrm>
            <a:off x="347663" y="404813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z="2000" b="0" smtClean="0">
                <a:solidFill>
                  <a:srgbClr val="A43D3A"/>
                </a:solidFill>
                <a:latin typeface="Arial" charset="0"/>
              </a:rPr>
              <a:t>B3i KONZORCIJUM</a:t>
            </a:r>
            <a:r>
              <a:rPr lang="en-US" sz="2000" b="0" smtClean="0">
                <a:solidFill>
                  <a:srgbClr val="A43D3A"/>
                </a:solidFill>
                <a:latin typeface="Arial" charset="0"/>
              </a:rPr>
              <a:t> 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79512" y="908720"/>
            <a:ext cx="874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600" dirty="0"/>
              <a:t>Savremeni proces </a:t>
            </a:r>
            <a:r>
              <a:rPr lang="sr-Latn-CS" sz="1600" dirty="0" err="1"/>
              <a:t>reosiguravanja</a:t>
            </a:r>
            <a:r>
              <a:rPr lang="sr-Latn-CS" sz="1600" dirty="0"/>
              <a:t> je prilično neefikasan i nije se mnogo menjao u poslednjih stotinak godina. Neefikasnost dovodi do kašnjenja u obradi ugovora o reosiguranju i šteta, što donosi </a:t>
            </a:r>
            <a:r>
              <a:rPr lang="sr-Latn-CS" sz="1600" dirty="0" err="1"/>
              <a:t>reputacioni</a:t>
            </a:r>
            <a:r>
              <a:rPr lang="sr-Latn-CS" sz="1600" dirty="0"/>
              <a:t> rizik za osiguravača i eventualne probleme sa tokovima gotovine.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644008" y="184482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Proces </a:t>
            </a:r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reosiguravanja</a:t>
            </a:r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uz pomoć</a:t>
            </a:r>
            <a:endParaRPr lang="en-US" sz="16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lvl="0" algn="ctr" eaLnBrk="0" hangingPunct="0"/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Blockchain</a:t>
            </a:r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tehnologije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787" y="1867551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Postojeći proces </a:t>
            </a:r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reosiguravanja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4008" y="2636912"/>
            <a:ext cx="4327205" cy="504056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definiše digitalno na platformi </a:t>
            </a:r>
            <a:r>
              <a:rPr lang="sr-Latn-CS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B3i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135" y="2636912"/>
            <a:ext cx="4327205" cy="520416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ručno definiše na papiru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7283" y="3212976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Pregovaranje između više brokera i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reosiguravača</a:t>
            </a: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je automatizovano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6062" y="3235703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Pisano i usmeno pregovaranje o svakom ugovoru između više brokera i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reosiguravača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7283" y="3971714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Podaci se unose samo jednom, a obrađuju se automatski u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Blockchain</a:t>
            </a: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mreži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410" y="397171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Podatke ručno obrađuju svi učesnici za sebe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37283" y="4690489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555625" algn="l"/>
              </a:tabLst>
            </a:pP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Fakture i potraživanja generiše mreža, pa je usaglašavanje nepotrebno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6062" y="4713216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Fakture i potraživanja svako pravi za sebe, pa je neophodno usaglašavanje svih strana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61033" y="5455935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Pošto nema usaglašavanja prenos novca je značajno </a:t>
            </a:r>
            <a:r>
              <a:rPr lang="sr-Latn-CS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ubrzan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410" y="544522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Komplikovano i dugotrajno usaglašavanje uzrokuje kašnjenja u prenosu novca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72700" y="6177179"/>
            <a:ext cx="4327205" cy="520416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čuva u Blockchain mreži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1254" y="6193848"/>
            <a:ext cx="4327205" cy="504056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Kopije ugovora se </a:t>
            </a:r>
            <a:r>
              <a:rPr lang="sr-Latn-RS" sz="16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čuvaju lokalno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84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1734531E-A577-4780-A01F-75FAB2F3BF00}" type="slidenum">
              <a:rPr lang="sr-Latn-RS" sz="700" smtClean="0">
                <a:solidFill>
                  <a:schemeClr val="tx2"/>
                </a:solidFill>
                <a:latin typeface="Arial Regular"/>
              </a:rPr>
              <a:pPr algn="r"/>
              <a:t>29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4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AB6181AD-3066-4847-B705-2AF96CE52315}" type="datetime1">
              <a:rPr lang="sr-Latn-RS" sz="700" smtClean="0">
                <a:solidFill>
                  <a:schemeClr val="tx2"/>
                </a:solidFill>
                <a:latin typeface="Arial Regular"/>
              </a:rPr>
              <a:pPr/>
              <a:t>13.6.2018.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95288" y="1050925"/>
            <a:ext cx="87487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Septembar 2017: 	beta verzija IT rešenja upravljanja ugovorima o imovinskom reosiguranju 		viška štete za slučaj katastrofa tipa </a:t>
            </a:r>
            <a:r>
              <a:rPr lang="sr-Latn-RS" sz="1600" dirty="0" err="1" smtClean="0"/>
              <a:t>smart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contract</a:t>
            </a:r>
            <a:endParaRPr lang="sr-Latn-RS" sz="1600" dirty="0" smtClean="0"/>
          </a:p>
          <a:p>
            <a:pPr>
              <a:buFont typeface="Wingdings" pitchFamily="2" charset="2"/>
              <a:buNone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3. kvartal 2018: 	aplikacija „Codex1 </a:t>
            </a:r>
            <a:r>
              <a:rPr lang="sr-Latn-RS" sz="1600" dirty="0" err="1" smtClean="0"/>
              <a:t>Property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Cat</a:t>
            </a:r>
            <a:r>
              <a:rPr lang="sr-Latn-RS" sz="1600" dirty="0" smtClean="0"/>
              <a:t> XL </a:t>
            </a:r>
            <a:r>
              <a:rPr lang="sr-Latn-RS" sz="1600" dirty="0" err="1" smtClean="0"/>
              <a:t>Treaty</a:t>
            </a:r>
            <a:r>
              <a:rPr lang="sr-Latn-RS" sz="1600" dirty="0" smtClean="0"/>
              <a:t>“ koja će se koristiti na tržištu 		reosiguranja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Implementacija u IBM-ovoj privatnoj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mreži, </a:t>
            </a:r>
            <a:r>
              <a:rPr lang="sr-Latn-RS" sz="1600" dirty="0" err="1" smtClean="0"/>
              <a:t>Hyperledger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Fabric</a:t>
            </a:r>
            <a:r>
              <a:rPr lang="sr-Latn-RS" sz="1600" dirty="0" smtClean="0"/>
              <a:t> Network u kojoj se preko 100 čvorova u mreži bavi validiranjem transakcija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r>
              <a:rPr lang="sr-Latn-RS" sz="1600" b="1" dirty="0" smtClean="0"/>
              <a:t>Analiza slučaja pune implementacije ovog rešenja:</a:t>
            </a:r>
          </a:p>
          <a:p>
            <a:endParaRPr lang="sr-Latn-R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ukupna godišnja premija ove vrste reosiguranja oko 60 milijardi USD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smanjenje administrativnih troškova za 30%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smanjenja kombinovanog racija oko 2 procentna poena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cela industrija osiguranja ima dodatni profit preko milijardu dolara godišnje</a:t>
            </a:r>
            <a:endParaRPr lang="sr-Latn-RS" sz="1600" dirty="0"/>
          </a:p>
        </p:txBody>
      </p:sp>
      <p:sp>
        <p:nvSpPr>
          <p:cNvPr id="33798" name="Title 3"/>
          <p:cNvSpPr>
            <a:spLocks/>
          </p:cNvSpPr>
          <p:nvPr/>
        </p:nvSpPr>
        <p:spPr bwMode="auto">
          <a:xfrm>
            <a:off x="347663" y="404813"/>
            <a:ext cx="83867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1325">
              <a:lnSpc>
                <a:spcPts val="2200"/>
              </a:lnSpc>
            </a:pPr>
            <a:r>
              <a:rPr lang="sr-Latn-RS" sz="2000" dirty="0" smtClean="0">
                <a:solidFill>
                  <a:srgbClr val="A43D3A"/>
                </a:solidFill>
                <a:cs typeface="Arial Italic" pitchFamily="34" charset="0"/>
              </a:rPr>
              <a:t>B3i KONZORCIJUM </a:t>
            </a:r>
            <a:endParaRPr lang="sr-Latn-RS" sz="2000" dirty="0">
              <a:solidFill>
                <a:srgbClr val="A43D3A"/>
              </a:solidFill>
              <a:cs typeface="Arial Ital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22262"/>
            <a:ext cx="3491880" cy="75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82" y="4293096"/>
            <a:ext cx="5082918" cy="2592288"/>
          </a:xfrm>
          <a:prstGeom prst="rect">
            <a:avLst/>
          </a:prstGeom>
        </p:spPr>
      </p:pic>
      <p:sp>
        <p:nvSpPr>
          <p:cNvPr id="25601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B322E-E66B-4DC8-AE59-66CC80ADC03E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74601-8B53-4D95-BFE2-DE2444DD6905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6627" name="Title 3"/>
          <p:cNvSpPr>
            <a:spLocks noGrp="1"/>
          </p:cNvSpPr>
          <p:nvPr>
            <p:ph type="ctrTitle"/>
          </p:nvPr>
        </p:nvSpPr>
        <p:spPr>
          <a:xfrm>
            <a:off x="323850" y="351507"/>
            <a:ext cx="8386763" cy="55721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dirty="0" smtClean="0">
                <a:solidFill>
                  <a:srgbClr val="A43D3A"/>
                </a:solidFill>
                <a:latin typeface="Arial" charset="0"/>
              </a:rPr>
              <a:t>PROBLEM VIZANTIJSKIH GENERALA</a:t>
            </a:r>
            <a:endParaRPr lang="en-US" dirty="0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696" y="908720"/>
            <a:ext cx="8886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Izazov u javnoj Blockchain mreži: kako postići konsenzus članova o ispravnosti transakcije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Konsenzus je dinamički način postizanja dogovora unutar </a:t>
            </a:r>
            <a:r>
              <a:rPr lang="sr-Latn-RS" sz="1600" dirty="0" smtClean="0"/>
              <a:t>grupe</a:t>
            </a:r>
            <a:r>
              <a:rPr lang="sr-Latn-RS" sz="1600" dirty="0"/>
              <a:t> </a:t>
            </a:r>
            <a:r>
              <a:rPr lang="sr-Latn-RS" sz="1600" dirty="0" smtClean="0"/>
              <a:t>(glasanje </a:t>
            </a:r>
            <a:r>
              <a:rPr lang="sr-Latn-RS" sz="1600" dirty="0"/>
              <a:t>pogoduje samo interesima većine, konsenzus obezbeđuje poštovanje interesa svih članova </a:t>
            </a:r>
            <a:r>
              <a:rPr lang="sr-Latn-RS" sz="1600" dirty="0" smtClean="0"/>
              <a:t>grupe)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Vizantijska </a:t>
            </a:r>
            <a:r>
              <a:rPr lang="sr-Latn-RS" sz="1600" dirty="0"/>
              <a:t>vojska, koja se sastoji iz velikog broja armija iz različitih krajeva sveta, opkoljava grad koji ima snažnu odbranu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U slučaju odsustva koordinacije i delimičnog napada odbrambene snage će pobediti </a:t>
            </a:r>
            <a:endParaRPr lang="en-US" sz="1600" dirty="0"/>
          </a:p>
          <a:p>
            <a:r>
              <a:rPr lang="sr-Latn-RS" sz="1600" dirty="0"/>
              <a:t> 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Kako generali armija da postignu konsenzus kada da izvedu koordinirani napad na grad, ako komuniciraju isključivo preko glasnika, a ne sastaju se nikad i nemaju vrhovnog </a:t>
            </a:r>
            <a:r>
              <a:rPr lang="sr-Latn-RS" sz="1600" dirty="0" smtClean="0"/>
              <a:t>komandanta? </a:t>
            </a:r>
            <a:endParaRPr lang="en-US" sz="1600" dirty="0"/>
          </a:p>
          <a:p>
            <a:r>
              <a:rPr lang="sr-Latn-RS" sz="1600" dirty="0"/>
              <a:t> 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err="1" smtClean="0"/>
              <a:t>Otežavajuća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oklonost</a:t>
            </a:r>
            <a:r>
              <a:rPr lang="sr-Latn-RS" sz="1600" dirty="0" smtClean="0"/>
              <a:t> - </a:t>
            </a:r>
            <a:r>
              <a:rPr lang="sr-Latn-RS" sz="1600" dirty="0"/>
              <a:t>generali koji imaju svoje interese ili su </a:t>
            </a:r>
            <a:r>
              <a:rPr lang="sr-Latn-RS" sz="1600" dirty="0" smtClean="0"/>
              <a:t>prijatelji grada </a:t>
            </a:r>
            <a:r>
              <a:rPr lang="sr-Latn-RS" sz="1600" dirty="0"/>
              <a:t>koga treba da </a:t>
            </a:r>
            <a:r>
              <a:rPr lang="sr-Latn-RS" sz="1600" dirty="0" smtClean="0"/>
              <a:t>osvoje</a:t>
            </a:r>
            <a:endParaRPr lang="en-US" sz="16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4725144"/>
            <a:ext cx="47880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Glasnici ne mogu da obezbede potpuno pouzdanu razmenu informacija</a:t>
            </a:r>
            <a:endParaRPr lang="en-US" sz="1600" dirty="0"/>
          </a:p>
          <a:p>
            <a:pPr lvl="0"/>
            <a:endParaRPr lang="sr-Latn-RS" sz="1600" dirty="0" smtClean="0"/>
          </a:p>
          <a:p>
            <a:pPr lvl="0"/>
            <a:r>
              <a:rPr lang="sr-Latn-RS" sz="1600" dirty="0" smtClean="0"/>
              <a:t>=&gt; </a:t>
            </a:r>
            <a:r>
              <a:rPr lang="sr-Latn-RS" sz="1600" dirty="0"/>
              <a:t>Problem postizanja konsenzusa u decentralizovanim sistemima u kojima ne postoji siguran protok informacija i postoje protivnici sistema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1734531E-A577-4780-A01F-75FAB2F3BF00}" type="slidenum">
              <a:rPr lang="sr-Latn-RS" sz="700" smtClean="0">
                <a:solidFill>
                  <a:schemeClr val="tx2"/>
                </a:solidFill>
                <a:latin typeface="Arial Regular"/>
              </a:rPr>
              <a:pPr algn="r"/>
              <a:t>30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4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AB6181AD-3066-4847-B705-2AF96CE52315}" type="datetime1">
              <a:rPr lang="sr-Latn-RS" sz="700" smtClean="0">
                <a:solidFill>
                  <a:schemeClr val="tx2"/>
                </a:solidFill>
                <a:latin typeface="Arial Regular"/>
              </a:rPr>
              <a:pPr/>
              <a:t>13.6.2018.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5496" y="897834"/>
            <a:ext cx="89289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Blockchain tehnologija daje novu vrednost i obezbeđuje potpunu automatizaciju i transparentnost proizvoda parametarskog osiguranja:</a:t>
            </a:r>
            <a:endParaRPr lang="en-US" sz="1600" dirty="0"/>
          </a:p>
          <a:p>
            <a:pPr lvl="0"/>
            <a:r>
              <a:rPr lang="sr-Latn-RS" sz="1600" dirty="0" smtClean="0"/>
              <a:t>	- Štete </a:t>
            </a:r>
            <a:r>
              <a:rPr lang="sr-Latn-RS" sz="1600" dirty="0"/>
              <a:t>se isplaćuju kada se izmere predefinisane vrednosti parametara rizika</a:t>
            </a:r>
            <a:endParaRPr lang="en-US" sz="1600" dirty="0"/>
          </a:p>
          <a:p>
            <a:pPr lvl="0"/>
            <a:r>
              <a:rPr lang="sr-Latn-RS" sz="1600" dirty="0" smtClean="0"/>
              <a:t>	- Izvor </a:t>
            </a:r>
            <a:r>
              <a:rPr lang="sr-Latn-RS" sz="1600" dirty="0"/>
              <a:t>informacija za parametre treba da bude automatski merljiv i potpuno nezavisan </a:t>
            </a:r>
            <a:endParaRPr lang="en-US" sz="1600" dirty="0"/>
          </a:p>
          <a:p>
            <a:r>
              <a:rPr lang="sr-Latn-RS" sz="1600" dirty="0"/>
              <a:t> 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Generali u Italiji: </a:t>
            </a:r>
            <a:r>
              <a:rPr lang="sr-Latn-RS" sz="1600" dirty="0" smtClean="0"/>
              <a:t>osiguranje </a:t>
            </a:r>
            <a:r>
              <a:rPr lang="sr-Latn-RS" sz="1600" dirty="0"/>
              <a:t>sezonskog </a:t>
            </a:r>
            <a:r>
              <a:rPr lang="sr-Latn-RS" sz="1600" dirty="0" err="1"/>
              <a:t>skipassa</a:t>
            </a:r>
            <a:r>
              <a:rPr lang="sr-Latn-RS" sz="1600" dirty="0"/>
              <a:t> u skijaškoj regiji </a:t>
            </a:r>
            <a:r>
              <a:rPr lang="sr-Latn-RS" sz="1600" dirty="0" err="1"/>
              <a:t>Prato</a:t>
            </a:r>
            <a:r>
              <a:rPr lang="sr-Latn-RS" sz="1600" dirty="0"/>
              <a:t> </a:t>
            </a:r>
            <a:r>
              <a:rPr lang="sr-Latn-RS" sz="1600" dirty="0" err="1"/>
              <a:t>Nevoso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Skijaši koji imaju sezonski </a:t>
            </a:r>
            <a:r>
              <a:rPr lang="sr-Latn-RS" sz="1600" dirty="0" err="1"/>
              <a:t>skipass</a:t>
            </a:r>
            <a:r>
              <a:rPr lang="sr-Latn-RS" sz="1600" dirty="0"/>
              <a:t> mogu da refundiraju deo novca za dane kada uslovi za skijanje nisu bili prihvatljivi</a:t>
            </a:r>
            <a:endParaRPr lang="en-US" sz="1600" dirty="0"/>
          </a:p>
          <a:p>
            <a:r>
              <a:rPr lang="sr-Latn-RS" sz="1600" dirty="0"/>
              <a:t> 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Ukoliko su optimalni uslovi (radilo više od 70% staza) trajali manje od 20 dana refundira se 50% troškova dnevnog </a:t>
            </a:r>
            <a:r>
              <a:rPr lang="sr-Latn-RS" sz="1600" dirty="0" err="1"/>
              <a:t>skipassa</a:t>
            </a:r>
            <a:r>
              <a:rPr lang="sr-Latn-RS" sz="1600" dirty="0"/>
              <a:t> za svaki dan kada uslovi nisu bili optimalni</a:t>
            </a:r>
            <a:endParaRPr lang="en-US" sz="1600" dirty="0"/>
          </a:p>
          <a:p>
            <a:r>
              <a:rPr lang="sr-Latn-RS" sz="1600" dirty="0"/>
              <a:t> 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Refundacija se vrši automatski na račun skijaša, čim se steknu uslovi, bez potrebe da se skijaši obraćaju Generaliju i prijavljuju </a:t>
            </a:r>
            <a:r>
              <a:rPr lang="sr-Latn-RS" sz="1600" dirty="0" smtClean="0"/>
              <a:t>štetu</a:t>
            </a:r>
            <a:endParaRPr lang="en-US" sz="1600" dirty="0"/>
          </a:p>
        </p:txBody>
      </p:sp>
      <p:sp>
        <p:nvSpPr>
          <p:cNvPr id="33798" name="Title 3"/>
          <p:cNvSpPr>
            <a:spLocks/>
          </p:cNvSpPr>
          <p:nvPr/>
        </p:nvSpPr>
        <p:spPr bwMode="auto">
          <a:xfrm>
            <a:off x="347663" y="404813"/>
            <a:ext cx="83867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1325">
              <a:lnSpc>
                <a:spcPts val="2200"/>
              </a:lnSpc>
            </a:pPr>
            <a:r>
              <a:rPr lang="sr-Latn-RS" sz="2000" dirty="0" smtClean="0">
                <a:solidFill>
                  <a:srgbClr val="A43D3A"/>
                </a:solidFill>
                <a:cs typeface="Arial Italic" pitchFamily="34" charset="0"/>
              </a:rPr>
              <a:t>OSIGURANJE SEZONSKOG SKIPASSA</a:t>
            </a:r>
            <a:endParaRPr lang="sr-Latn-RS" sz="2000" dirty="0">
              <a:solidFill>
                <a:srgbClr val="A43D3A"/>
              </a:solidFill>
              <a:cs typeface="Arial Italic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95" y="4781470"/>
            <a:ext cx="5472609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Pravni </a:t>
            </a:r>
            <a:r>
              <a:rPr lang="sr-Latn-RS" sz="1600" dirty="0"/>
              <a:t>i aktuarski detalji ovog proizvoda su potvrđeni i izabran je agent koji će ga prodavati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Lansiranje proizvoda u Blockchain tehnologiji tokom 2018. godine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r>
              <a:rPr lang="sr-Latn-RS" sz="1600" dirty="0" smtClean="0"/>
              <a:t>=&gt; Komparativna </a:t>
            </a:r>
            <a:r>
              <a:rPr lang="sr-Latn-RS" sz="1600" dirty="0"/>
              <a:t>prednost skijanja u ovoj regiji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48252"/>
            <a:ext cx="3779912" cy="2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B8F42-303D-40B7-8FA3-E4137053D8E6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32770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F9FEA-F78F-4EC6-B3DC-29247AF656DC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ZAKLJUČAK</a:t>
            </a:r>
            <a:r>
              <a:rPr lang="en-US" smtClean="0">
                <a:solidFill>
                  <a:srgbClr val="A43D3A"/>
                </a:solidFill>
                <a:latin typeface="Arial" charset="0"/>
              </a:rPr>
              <a:t> 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95288" y="1037952"/>
            <a:ext cx="8640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Posle deset godina od pojave </a:t>
            </a:r>
            <a:r>
              <a:rPr lang="sr-Latn-CS" sz="1600" dirty="0" err="1"/>
              <a:t>Satošijevog</a:t>
            </a:r>
            <a:r>
              <a:rPr lang="sr-Latn-CS" sz="1600" dirty="0"/>
              <a:t> rada stekli su se uslovi za njenu masovniju primenu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Pored trgovine kriptovalutama, već sada ima i drugih zanimljivih i korisnih implementiranih projekata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Očekuje se puna primena za pet godina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Nisu još uvek rešeni svi problemi: 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sr-Latn-CS" sz="1600" dirty="0"/>
              <a:t>		- Ne postoje standardni protokoli, niti jedinstveno rešenje za implementaciju </a:t>
            </a:r>
          </a:p>
          <a:p>
            <a:pPr marL="285750" indent="-285750">
              <a:buFont typeface="Wingdings" pitchFamily="2" charset="2"/>
              <a:buNone/>
            </a:pPr>
            <a:r>
              <a:rPr lang="sr-Latn-CS" sz="1600" dirty="0"/>
              <a:t>		- Integritet podataka ugrožavaju kvantni kompjuteri </a:t>
            </a:r>
          </a:p>
          <a:p>
            <a:pPr marL="285750" indent="-285750">
              <a:buFont typeface="Wingdings" pitchFamily="2" charset="2"/>
              <a:buNone/>
            </a:pPr>
            <a:r>
              <a:rPr lang="sr-Latn-CS" sz="1600" dirty="0"/>
              <a:t>		- Potrošnja električne energije za validiranje transakcija raste sa povećanjem 	mreže, tako se dovodi u pitanje buduća ekonomska opravdanost </a:t>
            </a:r>
          </a:p>
          <a:p>
            <a:pPr marL="285750" indent="-285750"/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Sada je pravi trenutak za eksperimentisanje i pilot projekte </a:t>
            </a:r>
          </a:p>
        </p:txBody>
      </p:sp>
      <p:sp>
        <p:nvSpPr>
          <p:cNvPr id="32774" name="Title 3"/>
          <p:cNvSpPr>
            <a:spLocks/>
          </p:cNvSpPr>
          <p:nvPr/>
        </p:nvSpPr>
        <p:spPr bwMode="auto">
          <a:xfrm>
            <a:off x="1763688" y="5103689"/>
            <a:ext cx="4139952" cy="98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1325">
              <a:lnSpc>
                <a:spcPts val="2200"/>
              </a:lnSpc>
              <a:spcAft>
                <a:spcPts val="600"/>
              </a:spcAft>
            </a:pPr>
            <a:r>
              <a:rPr lang="sr-Latn-CS" sz="2400" b="1" dirty="0">
                <a:solidFill>
                  <a:srgbClr val="A43D3A"/>
                </a:solidFill>
                <a:cs typeface="Arial Italic" pitchFamily="34" charset="0"/>
              </a:rPr>
              <a:t>Pitanje: kada će prva </a:t>
            </a:r>
            <a:r>
              <a:rPr lang="sr-Latn-CS" sz="2400" b="1" dirty="0" smtClean="0">
                <a:solidFill>
                  <a:srgbClr val="A43D3A"/>
                </a:solidFill>
                <a:cs typeface="Arial Italic" pitchFamily="34" charset="0"/>
              </a:rPr>
              <a:t>polisa</a:t>
            </a:r>
          </a:p>
          <a:p>
            <a:pPr defTabSz="441325">
              <a:lnSpc>
                <a:spcPts val="2200"/>
              </a:lnSpc>
              <a:spcAft>
                <a:spcPts val="600"/>
              </a:spcAft>
            </a:pPr>
            <a:r>
              <a:rPr lang="sr-Latn-CS" sz="2400" b="1" dirty="0" smtClean="0">
                <a:solidFill>
                  <a:srgbClr val="A43D3A"/>
                </a:solidFill>
                <a:cs typeface="Arial Italic" pitchFamily="34" charset="0"/>
              </a:rPr>
              <a:t>biti </a:t>
            </a:r>
            <a:r>
              <a:rPr lang="sr-Latn-CS" sz="2400" b="1" dirty="0">
                <a:solidFill>
                  <a:srgbClr val="A43D3A"/>
                </a:solidFill>
                <a:cs typeface="Arial Italic" pitchFamily="34" charset="0"/>
              </a:rPr>
              <a:t>plaćena kriptovalutom?</a:t>
            </a:r>
            <a:endParaRPr lang="en-US" sz="2400" b="1" dirty="0">
              <a:solidFill>
                <a:srgbClr val="A43D3A"/>
              </a:solidFill>
              <a:cs typeface="Arial Ital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8" y="4256833"/>
            <a:ext cx="2747789" cy="260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32</a:t>
            </a:fld>
            <a:endParaRPr lang="it-IT" dirty="0"/>
          </a:p>
        </p:txBody>
      </p:sp>
      <p:pic>
        <p:nvPicPr>
          <p:cNvPr id="2050" name="Picture 2" descr="D:\Dokumentacija\Block_chain\josNekoK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B322E-E66B-4DC8-AE59-66CC80ADC03E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74601-8B53-4D95-BFE2-DE2444DD6905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6627" name="Title 3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386763" cy="55721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dirty="0" smtClean="0">
                <a:solidFill>
                  <a:srgbClr val="A43D3A"/>
                </a:solidFill>
                <a:latin typeface="Arial" charset="0"/>
              </a:rPr>
              <a:t>REŠENJE PROBLEMA VIZANTIJSKIH GENERALA</a:t>
            </a:r>
            <a:endParaRPr lang="en-US" dirty="0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5496" y="1052736"/>
            <a:ext cx="9102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Blockchain nagrađuje dobro ponašanje, a čini veoma skupim napad na </a:t>
            </a:r>
            <a:r>
              <a:rPr lang="sr-Latn-RS" sz="1600" dirty="0" smtClean="0"/>
              <a:t>mrežu uvođenjem velikog broja posrednika, umesto jednog, npr. banke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err="1"/>
              <a:t>Satošijev</a:t>
            </a:r>
            <a:r>
              <a:rPr lang="sr-Latn-RS" sz="1600" dirty="0"/>
              <a:t> algoritam garantuje da će </a:t>
            </a:r>
            <a:r>
              <a:rPr lang="sr-Latn-RS" sz="1600" dirty="0" smtClean="0"/>
              <a:t>članovi mreže uspeti </a:t>
            </a:r>
            <a:r>
              <a:rPr lang="sr-Latn-RS" sz="1600" dirty="0"/>
              <a:t>da postignu konsenzus oko ispravnog rešenja </a:t>
            </a:r>
            <a:r>
              <a:rPr lang="sr-Latn-RS" sz="1600" dirty="0" smtClean="0"/>
              <a:t>sve dok lojalni </a:t>
            </a:r>
            <a:r>
              <a:rPr lang="sr-Latn-RS" sz="1600" dirty="0"/>
              <a:t>članovi mreže imaju veću procesorsku snagu od neprijatelja </a:t>
            </a:r>
            <a:r>
              <a:rPr lang="sr-Latn-RS" sz="1600" dirty="0" smtClean="0"/>
              <a:t>mreže</a:t>
            </a:r>
            <a:r>
              <a:rPr lang="sr-Latn-RS" sz="1600" dirty="0"/>
              <a:t> </a:t>
            </a:r>
            <a:endParaRPr lang="sr-Latn-R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Nije dovoljno sa neprijatelji budu brojniji, moraju da budu i savršeno koordinirani </a:t>
            </a:r>
          </a:p>
          <a:p>
            <a:r>
              <a:rPr lang="sr-Latn-RS" sz="1600" dirty="0" smtClean="0"/>
              <a:t>     (nemoguće u praksi)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Do sada nema poznatih primera uspešnog napada na Bitcoin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mrežu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8439"/>
            <a:ext cx="4166582" cy="31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B322E-E66B-4DC8-AE59-66CC80ADC03E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74601-8B53-4D95-BFE2-DE2444DD6905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6627" name="Title 3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386763" cy="55721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dirty="0" smtClean="0">
                <a:solidFill>
                  <a:srgbClr val="A43D3A"/>
                </a:solidFill>
                <a:latin typeface="Arial" charset="0"/>
              </a:rPr>
              <a:t>REŠENJE PROBLEMA VIZANTIJSKIH GENERALA</a:t>
            </a:r>
            <a:endParaRPr lang="en-US" dirty="0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5496" y="1052736"/>
            <a:ext cx="9102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1600" b="1" dirty="0"/>
              <a:t>Rešavanje kriptografskog problema u zaglavlju bloka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Traži se broj „</a:t>
            </a:r>
            <a:r>
              <a:rPr lang="sr-Latn-RS" sz="1600" dirty="0" err="1"/>
              <a:t>nonce</a:t>
            </a:r>
            <a:r>
              <a:rPr lang="sr-Latn-RS" sz="1600" dirty="0"/>
              <a:t>“ pomoću koga će rudar izračunati „</a:t>
            </a:r>
            <a:r>
              <a:rPr lang="sr-Latn-RS" sz="1600" dirty="0" err="1"/>
              <a:t>hash</a:t>
            </a:r>
            <a:r>
              <a:rPr lang="sr-Latn-RS" sz="1600" dirty="0"/>
              <a:t>“ koji zadovoljava određene kriterijume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 err="1"/>
              <a:t>Nonce</a:t>
            </a:r>
            <a:r>
              <a:rPr lang="sr-Latn-RS" sz="1600" dirty="0"/>
              <a:t> – slučajni broj koji se koristi samo jednom (engl. </a:t>
            </a:r>
            <a:r>
              <a:rPr lang="sr-Latn-RS" sz="1600" dirty="0" err="1"/>
              <a:t>number</a:t>
            </a:r>
            <a:r>
              <a:rPr lang="sr-Latn-RS" sz="1600" dirty="0"/>
              <a:t> </a:t>
            </a:r>
            <a:r>
              <a:rPr lang="sr-Latn-RS" sz="1600" dirty="0" err="1"/>
              <a:t>once</a:t>
            </a:r>
            <a:r>
              <a:rPr lang="sr-Latn-RS" sz="1600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 err="1"/>
              <a:t>Hash</a:t>
            </a:r>
            <a:r>
              <a:rPr lang="sr-Latn-RS" sz="1600" dirty="0"/>
              <a:t> – vrednost funkcije koja podatak bilo koje dužine preslikava u podatak fiksne dužine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Da ne bi računar koji najbrže računa </a:t>
            </a:r>
            <a:r>
              <a:rPr lang="sr-Latn-RS" sz="1600" dirty="0" err="1"/>
              <a:t>hash</a:t>
            </a:r>
            <a:r>
              <a:rPr lang="sr-Latn-RS" sz="1600" dirty="0"/>
              <a:t> funkciju uvek prvi izračunao </a:t>
            </a:r>
            <a:r>
              <a:rPr lang="sr-Latn-RS" sz="1600" dirty="0" err="1"/>
              <a:t>nonce</a:t>
            </a:r>
            <a:r>
              <a:rPr lang="sr-Latn-RS" sz="1600" dirty="0"/>
              <a:t>, za Bitcoin </a:t>
            </a:r>
            <a:r>
              <a:rPr lang="sr-Latn-RS" sz="1600" dirty="0" err="1"/>
              <a:t>Blockchain</a:t>
            </a:r>
            <a:r>
              <a:rPr lang="sr-Latn-RS" sz="1600" dirty="0"/>
              <a:t> uveden </a:t>
            </a:r>
            <a:r>
              <a:rPr lang="sr-Latn-RS" sz="1600" dirty="0" err="1"/>
              <a:t>Proof</a:t>
            </a:r>
            <a:r>
              <a:rPr lang="sr-Latn-RS" sz="1600" dirty="0"/>
              <a:t> of </a:t>
            </a:r>
            <a:r>
              <a:rPr lang="sr-Latn-RS" sz="1600" dirty="0" err="1"/>
              <a:t>Work</a:t>
            </a:r>
            <a:r>
              <a:rPr lang="sr-Latn-RS" sz="1600" dirty="0"/>
              <a:t> algoritam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/>
              <a:t>Zahteva se da izlazni </a:t>
            </a:r>
            <a:r>
              <a:rPr lang="sr-Latn-RS" sz="1600" dirty="0" err="1"/>
              <a:t>hash</a:t>
            </a:r>
            <a:r>
              <a:rPr lang="sr-Latn-RS" sz="1600" dirty="0"/>
              <a:t> </a:t>
            </a:r>
            <a:r>
              <a:rPr lang="sr-Latn-RS" sz="1600" dirty="0" err="1"/>
              <a:t>Proof</a:t>
            </a:r>
            <a:r>
              <a:rPr lang="sr-Latn-RS" sz="1600" dirty="0"/>
              <a:t> of </a:t>
            </a:r>
            <a:r>
              <a:rPr lang="sr-Latn-RS" sz="1600" dirty="0" err="1"/>
              <a:t>Work</a:t>
            </a:r>
            <a:r>
              <a:rPr lang="sr-Latn-RS" sz="1600" dirty="0"/>
              <a:t> algoritma bude manji ili jednak broju „cilj“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Cilj je heksadecimalni broj koji se </a:t>
            </a:r>
            <a:r>
              <a:rPr lang="sr-Latn-RS" sz="1600" dirty="0"/>
              <a:t>izračunava iz težinske oznake zaglavlja </a:t>
            </a:r>
            <a:r>
              <a:rPr lang="sr-Latn-RS" sz="1600" dirty="0" smtClean="0"/>
              <a:t>bloka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dirty="0" smtClean="0"/>
              <a:t>Algoritam </a:t>
            </a:r>
            <a:r>
              <a:rPr lang="sr-Latn-RS" sz="1600" dirty="0"/>
              <a:t>rudarenja </a:t>
            </a:r>
            <a:r>
              <a:rPr lang="sr-Latn-RS" sz="1600" dirty="0" err="1"/>
              <a:t>bitcoina</a:t>
            </a:r>
            <a:r>
              <a:rPr lang="sr-Latn-RS" sz="16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Rudari prikupljaju informacije o transakcijama koje treba upisati u blok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Na podatke iz zaglavlja bloka dodaju redom različite vrednosti broja </a:t>
            </a:r>
            <a:r>
              <a:rPr lang="sr-Latn-RS" sz="1600" dirty="0" err="1" smtClean="0"/>
              <a:t>nonce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Na zbir primenjuju </a:t>
            </a:r>
            <a:r>
              <a:rPr lang="sr-Latn-RS" sz="1600" dirty="0" smtClean="0"/>
              <a:t>kriptografsku </a:t>
            </a:r>
            <a:r>
              <a:rPr lang="sr-Latn-RS" sz="1600" dirty="0" err="1" smtClean="0"/>
              <a:t>hash</a:t>
            </a:r>
            <a:r>
              <a:rPr lang="sr-Latn-RS" sz="1600" dirty="0"/>
              <a:t> funkciju SHA-256 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sz="1600" dirty="0"/>
              <a:t>Ponavljaju </a:t>
            </a:r>
            <a:r>
              <a:rPr lang="sr-Latn-RS" sz="1600" dirty="0" err="1"/>
              <a:t>cikljus</a:t>
            </a:r>
            <a:r>
              <a:rPr lang="sr-Latn-RS" sz="1600" dirty="0"/>
              <a:t> od koraka 2. dok dobijeni </a:t>
            </a:r>
            <a:r>
              <a:rPr lang="sr-Latn-RS" sz="1600" dirty="0" err="1"/>
              <a:t>hash</a:t>
            </a:r>
            <a:r>
              <a:rPr lang="sr-Latn-RS" sz="1600" dirty="0"/>
              <a:t> ne bude manji od broja </a:t>
            </a:r>
            <a:r>
              <a:rPr lang="sr-Latn-RS" sz="1600" dirty="0" smtClean="0"/>
              <a:t>cilj</a:t>
            </a:r>
          </a:p>
          <a:p>
            <a:pPr lvl="0"/>
            <a:endParaRPr lang="sr-Latn-RS" sz="1600" dirty="0" smtClean="0"/>
          </a:p>
        </p:txBody>
      </p:sp>
    </p:spTree>
    <p:extLst>
      <p:ext uri="{BB962C8B-B14F-4D97-AF65-F5344CB8AC3E}">
        <p14:creationId xmlns:p14="http://schemas.microsoft.com/office/powerpoint/2010/main" val="21109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1026" name="Picture 2" descr="D:\Dokumentacija\Block_chain\10din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3" y="1484784"/>
            <a:ext cx="79932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0000"/>
            <a:ext cx="8386686" cy="557458"/>
          </a:xfrm>
        </p:spPr>
        <p:txBody>
          <a:bodyPr/>
          <a:lstStyle/>
          <a:p>
            <a:r>
              <a:rPr lang="sr-Latn-RS" smtClean="0"/>
              <a:t>Š</a:t>
            </a:r>
            <a:r>
              <a:rPr lang="en-US" smtClean="0"/>
              <a:t>TA JE RUDARENJE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83899" y="1124744"/>
            <a:ext cx="88867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smtClean="0"/>
              <a:t>D</a:t>
            </a:r>
            <a:r>
              <a:rPr lang="sr-Latn-RS" sz="1600" smtClean="0"/>
              <a:t>efinicija</a:t>
            </a:r>
            <a:endParaRPr lang="en-US" sz="1600">
              <a:latin typeface="+mn-lt"/>
              <a:ea typeface="+mn-ea"/>
            </a:endParaRP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 smtClean="0">
                <a:latin typeface="+mn-lt"/>
                <a:ea typeface="+mn-ea"/>
              </a:rPr>
              <a:t>Proces č</a:t>
            </a:r>
            <a:r>
              <a:rPr lang="en-US" sz="1600" smtClean="0">
                <a:latin typeface="+mn-lt"/>
                <a:ea typeface="+mn-ea"/>
              </a:rPr>
              <a:t>uvanj</a:t>
            </a:r>
            <a:r>
              <a:rPr lang="sr-Latn-RS" sz="1600" smtClean="0">
                <a:latin typeface="+mn-lt"/>
                <a:ea typeface="+mn-ea"/>
              </a:rPr>
              <a:t>a</a:t>
            </a:r>
            <a:r>
              <a:rPr lang="en-US" sz="1600" smtClean="0">
                <a:latin typeface="+mn-lt"/>
                <a:ea typeface="+mn-ea"/>
              </a:rPr>
              <a:t> </a:t>
            </a:r>
            <a:r>
              <a:rPr lang="sr-Latn-RS" sz="1600" smtClean="0">
                <a:latin typeface="+mn-lt"/>
                <a:ea typeface="+mn-ea"/>
              </a:rPr>
              <a:t>i provere transakcija na javnoj blockchain mreži. Za dobro</a:t>
            </a:r>
            <a:r>
              <a:rPr lang="en-US" sz="1600" smtClean="0">
                <a:latin typeface="+mn-lt"/>
                <a:ea typeface="+mn-ea"/>
              </a:rPr>
              <a:t>/</a:t>
            </a:r>
            <a:r>
              <a:rPr lang="sr-Latn-RS" sz="1600" smtClean="0">
                <a:latin typeface="+mn-lt"/>
                <a:ea typeface="+mn-ea"/>
              </a:rPr>
              <a:t>pošteno i efikasno ponašanje čuvar</a:t>
            </a:r>
            <a:r>
              <a:rPr lang="en-US" sz="1600" smtClean="0">
                <a:latin typeface="+mn-lt"/>
                <a:ea typeface="+mn-ea"/>
              </a:rPr>
              <a:t>/rudar je</a:t>
            </a:r>
            <a:r>
              <a:rPr lang="sr-Latn-RS" sz="1600" smtClean="0">
                <a:latin typeface="+mn-lt"/>
                <a:ea typeface="+mn-ea"/>
              </a:rPr>
              <a:t> </a:t>
            </a:r>
            <a:r>
              <a:rPr lang="en-US" sz="1600" smtClean="0">
                <a:latin typeface="+mn-lt"/>
                <a:ea typeface="+mn-ea"/>
              </a:rPr>
              <a:t>nagra</a:t>
            </a:r>
            <a:r>
              <a:rPr lang="sr-Latn-RS" sz="1600" smtClean="0">
                <a:latin typeface="+mn-lt"/>
                <a:ea typeface="+mn-ea"/>
              </a:rPr>
              <a:t>đen digitalnim novcem koji ta mreža podržava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 smtClean="0">
                <a:latin typeface="+mn-lt"/>
                <a:ea typeface="+mn-ea"/>
              </a:rPr>
              <a:t>Rudarenje </a:t>
            </a:r>
            <a:r>
              <a:rPr lang="en-US" sz="1600">
                <a:latin typeface="+mn-lt"/>
                <a:ea typeface="+mn-ea"/>
              </a:rPr>
              <a:t>kriptokoina</a:t>
            </a:r>
            <a:r>
              <a:rPr lang="sr-Latn-RS" sz="1600">
                <a:latin typeface="+mn-lt"/>
                <a:ea typeface="+mn-ea"/>
              </a:rPr>
              <a:t> = Digitalna zlatna </a:t>
            </a:r>
            <a:r>
              <a:rPr lang="sr-Latn-RS" sz="1600" smtClean="0">
                <a:latin typeface="+mn-lt"/>
                <a:ea typeface="+mn-ea"/>
              </a:rPr>
              <a:t>groznica</a:t>
            </a:r>
            <a:endParaRPr lang="en-US" sz="1600" smtClean="0">
              <a:latin typeface="+mn-lt"/>
              <a:ea typeface="+mn-ea"/>
            </a:endParaRPr>
          </a:p>
          <a:p>
            <a:pPr lvl="1"/>
            <a:endParaRPr lang="sr-Latn-RS" sz="160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/>
              <a:t>Tema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Latn-RS" sz="1600" smtClean="0"/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Nije analiza isplativosti rudarenja u </a:t>
            </a:r>
            <a:r>
              <a:rPr lang="sr-Latn-RS" sz="1600" smtClean="0">
                <a:latin typeface="+mn-lt"/>
                <a:ea typeface="+mn-ea"/>
              </a:rPr>
              <a:t>Srbiji</a:t>
            </a:r>
            <a:endParaRPr lang="sr-Latn-RS" sz="1600">
              <a:latin typeface="+mn-lt"/>
              <a:ea typeface="+mn-ea"/>
            </a:endParaRP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Nije </a:t>
            </a:r>
            <a:r>
              <a:rPr lang="sr-Latn-RS" sz="1600" smtClean="0">
                <a:latin typeface="+mn-lt"/>
                <a:ea typeface="+mn-ea"/>
              </a:rPr>
              <a:t>prognoza </a:t>
            </a:r>
            <a:r>
              <a:rPr lang="sr-Latn-RS" sz="1600">
                <a:latin typeface="+mn-lt"/>
                <a:ea typeface="+mn-ea"/>
              </a:rPr>
              <a:t>uspeha aktuelnih „rudnika“ </a:t>
            </a: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Ovo je eksperiment rudarenja sa fokusom na osnovne elemente i </a:t>
            </a:r>
            <a:r>
              <a:rPr lang="sr-Latn-RS" sz="1600" smtClean="0">
                <a:latin typeface="+mn-lt"/>
                <a:ea typeface="+mn-ea"/>
              </a:rPr>
              <a:t>korake</a:t>
            </a:r>
            <a:endParaRPr lang="sr-Latn-RS" sz="1600">
              <a:latin typeface="+mn-lt"/>
              <a:ea typeface="+mn-ea"/>
            </a:endParaRPr>
          </a:p>
          <a:p>
            <a:pPr marL="727332" lvl="1" indent="-285750" defTabSz="441325" eaLnBrk="0" hangingPunct="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r-Latn-RS" sz="1600">
                <a:latin typeface="+mn-lt"/>
                <a:ea typeface="+mn-ea"/>
              </a:rPr>
              <a:t>Ovo je istraživanje ko najčešće rudari u Srbiji i način na koji rudari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Latn-RS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sr-Latn-RS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75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0000"/>
            <a:ext cx="8386686" cy="557458"/>
          </a:xfrm>
        </p:spPr>
        <p:txBody>
          <a:bodyPr/>
          <a:lstStyle/>
          <a:p>
            <a:r>
              <a:rPr lang="sr-Latn-RS" smtClean="0"/>
              <a:t>OSNOVNE PRETPOSTAVKE </a:t>
            </a:r>
            <a:r>
              <a:rPr lang="en-US" smtClean="0"/>
              <a:t>EKSPERIMENTA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00" y="113528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Nema nabavke specijalne opreme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Masina za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rudarenje standardni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PC 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sledecih karakteristika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Internet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link – kućni internet 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 Regular"/>
              </a:rPr>
              <a:t>d/u:100Mb/s – 6Mb/s</a:t>
            </a: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smtClean="0">
                <a:solidFill>
                  <a:srgbClr val="FF0000"/>
                </a:solidFill>
                <a:latin typeface="Arial" charset="0"/>
                <a:ea typeface="Arial Regular"/>
              </a:rPr>
              <a:t>Hashrate: 40H/s*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 smtClean="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r-Latn-RS" sz="1800">
              <a:solidFill>
                <a:schemeClr val="tx1"/>
              </a:solidFill>
              <a:latin typeface="Arial" charset="0"/>
              <a:ea typeface="Arial Regular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22047" r="25520" b="39857"/>
          <a:stretch/>
        </p:blipFill>
        <p:spPr bwMode="auto">
          <a:xfrm>
            <a:off x="611560" y="2060848"/>
            <a:ext cx="562644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84400" y="1123200"/>
            <a:ext cx="8229600" cy="49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41325" rtl="0" eaLnBrk="0" fontAlgn="base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Arial Regular"/>
              </a:defRPr>
            </a:lvl1pPr>
            <a:lvl2pPr marL="441582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2pPr>
            <a:lvl3pPr marL="883177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3pPr>
            <a:lvl4pPr marL="1324759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4pPr>
            <a:lvl5pPr marL="1766351" indent="0" algn="ctr" defTabSz="441325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 Regular"/>
              </a:defRPr>
            </a:lvl5pPr>
            <a:lvl6pPr marL="2207945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9524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91119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32700" indent="0" algn="ctr" defTabSz="441582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sr-Latn-RS" sz="1600" smtClean="0">
                <a:solidFill>
                  <a:schemeClr val="tx1"/>
                </a:solidFill>
                <a:latin typeface="+mj-lt"/>
              </a:rPr>
              <a:t>Koju valutu rudariti</a:t>
            </a:r>
            <a:r>
              <a:rPr lang="en-US" sz="1600" smtClean="0">
                <a:solidFill>
                  <a:schemeClr val="tx1"/>
                </a:solidFill>
                <a:latin typeface="+mj-lt"/>
              </a:rPr>
              <a:t>?</a:t>
            </a:r>
            <a:endParaRPr lang="sr-Latn-RS" sz="1600" smtClean="0"/>
          </a:p>
          <a:p>
            <a:pPr marL="784482" lvl="1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chemeClr val="tx1"/>
                </a:solidFill>
                <a:latin typeface="Arial" charset="0"/>
                <a:ea typeface="Arial Regular"/>
              </a:rPr>
              <a:t>Najpopularniji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B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 Regular"/>
              </a:rPr>
              <a:t>itcoin</a:t>
            </a:r>
            <a:endParaRPr lang="sr-Latn-RS" sz="1600">
              <a:solidFill>
                <a:schemeClr val="tx1"/>
              </a:solidFill>
              <a:latin typeface="Arial" charset="0"/>
              <a:ea typeface="Arial Regular"/>
            </a:endParaRPr>
          </a:p>
          <a:p>
            <a:pPr marL="784482" lvl="1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chemeClr val="tx1"/>
                </a:solidFill>
                <a:latin typeface="Arial" charset="0"/>
                <a:ea typeface="Arial Regular"/>
              </a:rPr>
              <a:t>Slede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će po vrednosti na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koinmarket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listi </a:t>
            </a:r>
          </a:p>
          <a:p>
            <a:pPr lvl="1" algn="l">
              <a:lnSpc>
                <a:spcPct val="160000"/>
              </a:lnSpc>
            </a:pP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	Ethereum, LiteCoin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, Zcash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...(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 Regular"/>
              </a:rPr>
              <a:t>preko1500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)</a:t>
            </a:r>
          </a:p>
          <a:p>
            <a:pPr marL="784482" lvl="1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Analizirati </a:t>
            </a:r>
            <a:r>
              <a:rPr lang="sr-Latn-RS" sz="1600">
                <a:solidFill>
                  <a:schemeClr val="tx1"/>
                </a:solidFill>
                <a:latin typeface="Arial" charset="0"/>
                <a:ea typeface="Arial Regular"/>
              </a:rPr>
              <a:t>tržište pa </a:t>
            </a:r>
            <a:r>
              <a:rPr lang="sr-Latn-RS" sz="1600" smtClean="0">
                <a:solidFill>
                  <a:schemeClr val="tx1"/>
                </a:solidFill>
                <a:latin typeface="Arial" charset="0"/>
                <a:ea typeface="Arial Regular"/>
              </a:rPr>
              <a:t>pronaći koji koin obećava</a:t>
            </a:r>
            <a:endParaRPr lang="en-US" sz="1600"/>
          </a:p>
          <a:p>
            <a:pPr marL="784482" lvl="1" indent="-342900" algn="l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  <a:latin typeface="Arial" charset="0"/>
                <a:ea typeface="Arial Regular"/>
              </a:rPr>
              <a:t>Prilagoditi postoje</a:t>
            </a:r>
            <a:r>
              <a:rPr lang="sr-Latn-RS" sz="1600" smtClean="0">
                <a:solidFill>
                  <a:srgbClr val="FF0000"/>
                </a:solidFill>
                <a:latin typeface="Arial" charset="0"/>
                <a:ea typeface="Arial Regular"/>
              </a:rPr>
              <a:t>ćoj opremi</a:t>
            </a:r>
          </a:p>
          <a:p>
            <a:endParaRPr lang="sr-Latn-RS" sz="1600">
              <a:solidFill>
                <a:srgbClr val="FF0000"/>
              </a:solidFill>
              <a:latin typeface="Arial" charset="0"/>
              <a:ea typeface="Arial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RUDARENJE 1. KORAK – IZBOR VALUTE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B57E28-DC7A-422C-96A7-BFC8AFDB423D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3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1900</Words>
  <Application>Microsoft Office PowerPoint</Application>
  <PresentationFormat>On-screen Show (4:3)</PresentationFormat>
  <Paragraphs>440</Paragraphs>
  <Slides>32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Generali_DEF</vt:lpstr>
      <vt:lpstr>Branko Pavlović Vesna Minić Pavlović Vodice, 14.6.2018.</vt:lpstr>
      <vt:lpstr>SADRŽAJ RADA</vt:lpstr>
      <vt:lpstr>PROBLEM VIZANTIJSKIH GENERALA</vt:lpstr>
      <vt:lpstr>REŠENJE PROBLEMA VIZANTIJSKIH GENERALA</vt:lpstr>
      <vt:lpstr>REŠENJE PROBLEMA VIZANTIJSKIH GENERALA</vt:lpstr>
      <vt:lpstr>PowerPoint Presentation</vt:lpstr>
      <vt:lpstr>ŠTA JE RUDARENJE</vt:lpstr>
      <vt:lpstr>OSNOVNE PRETPOSTAVKE EKSPERIMENTA</vt:lpstr>
      <vt:lpstr>RUDARENJE 1. KORAK – IZBOR VALUTE</vt:lpstr>
      <vt:lpstr>RUDARENJE 1. KORAK – IZBOR VALUTE</vt:lpstr>
      <vt:lpstr>RUDARENJE 1. KORAK – IZBOR VALUTE</vt:lpstr>
      <vt:lpstr>RUDARENJE 2. KORAK - OPREMA</vt:lpstr>
      <vt:lpstr>RUDARENJE 3. KORAK - NOVČANIK</vt:lpstr>
      <vt:lpstr>RUDARENJE 3. KORAK - NOVČANIK</vt:lpstr>
      <vt:lpstr>RUDARENJE 3. KORAK - NOVČANIK</vt:lpstr>
      <vt:lpstr>RUDARENJE 4. KORAK - UDRUŽENJE RUDARA</vt:lpstr>
      <vt:lpstr>RUDARENJE 5. KORAK – ALAT ZA KOPANJE</vt:lpstr>
      <vt:lpstr>RUDARENJE 5. KORAK – ALAT ZA KOPANJE</vt:lpstr>
      <vt:lpstr>RUDARENJE 5. KORAK – ALAT ZA KOPANJE</vt:lpstr>
      <vt:lpstr>RUDARENJE 6. KORAK - KOPANJE</vt:lpstr>
      <vt:lpstr>RUDARENJE 7. KORAK - NAGRADA</vt:lpstr>
      <vt:lpstr>STILOVI RUDARENJA U SRBIJI</vt:lpstr>
      <vt:lpstr>DOBRE STRANE MASOVNOG RUDARENJA</vt:lpstr>
      <vt:lpstr>OPASNOSTI I ZABLUDE</vt:lpstr>
      <vt:lpstr>MOGUĆNOSTI PRIMENE BLOCKCHAIN TEHNOLOGIJE U OSIGURANJU </vt:lpstr>
      <vt:lpstr>PREDNOSTI PRIMENE BLOCKCHAIN TEHNOLOGIJE U OSIGURANJU </vt:lpstr>
      <vt:lpstr>IMPLEMENTIRANI PRIMER PRIMENE BLOCKCHAIN TEHNOLOGIJE U OSIGURANJU – B3i KONZORCIJUM</vt:lpstr>
      <vt:lpstr>B3i KONZORCIJUM </vt:lpstr>
      <vt:lpstr>PowerPoint Presentation</vt:lpstr>
      <vt:lpstr>PowerPoint Presentation</vt:lpstr>
      <vt:lpstr>ZAKLJUČAK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Štete / IT / Aktuarstvo / Logistika</dc:title>
  <dc:creator>Administrator</dc:creator>
  <cp:lastModifiedBy>Vesna Minic</cp:lastModifiedBy>
  <cp:revision>432</cp:revision>
  <cp:lastPrinted>2018-06-01T09:23:02Z</cp:lastPrinted>
  <dcterms:created xsi:type="dcterms:W3CDTF">2015-08-25T08:33:06Z</dcterms:created>
  <dcterms:modified xsi:type="dcterms:W3CDTF">2018-06-14T06:23:05Z</dcterms:modified>
</cp:coreProperties>
</file>